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4" r:id="rId3"/>
    <p:sldId id="311" r:id="rId4"/>
    <p:sldId id="310" r:id="rId5"/>
    <p:sldId id="312" r:id="rId6"/>
    <p:sldId id="259" r:id="rId7"/>
    <p:sldId id="313" r:id="rId8"/>
    <p:sldId id="260" r:id="rId9"/>
    <p:sldId id="272" r:id="rId10"/>
    <p:sldId id="279" r:id="rId11"/>
    <p:sldId id="280" r:id="rId12"/>
    <p:sldId id="281" r:id="rId13"/>
    <p:sldId id="282" r:id="rId14"/>
    <p:sldId id="273" r:id="rId15"/>
    <p:sldId id="284" r:id="rId16"/>
    <p:sldId id="285" r:id="rId17"/>
    <p:sldId id="286" r:id="rId18"/>
    <p:sldId id="287" r:id="rId19"/>
    <p:sldId id="288" r:id="rId20"/>
    <p:sldId id="289" r:id="rId21"/>
    <p:sldId id="290" r:id="rId22"/>
    <p:sldId id="291" r:id="rId23"/>
    <p:sldId id="292" r:id="rId24"/>
    <p:sldId id="293" r:id="rId25"/>
    <p:sldId id="274" r:id="rId26"/>
    <p:sldId id="294" r:id="rId27"/>
    <p:sldId id="295" r:id="rId28"/>
    <p:sldId id="296" r:id="rId29"/>
    <p:sldId id="264" r:id="rId30"/>
    <p:sldId id="297" r:id="rId31"/>
    <p:sldId id="298" r:id="rId32"/>
    <p:sldId id="275" r:id="rId33"/>
    <p:sldId id="299" r:id="rId34"/>
    <p:sldId id="301" r:id="rId35"/>
    <p:sldId id="302" r:id="rId36"/>
    <p:sldId id="303" r:id="rId37"/>
    <p:sldId id="300" r:id="rId38"/>
    <p:sldId id="304" r:id="rId39"/>
    <p:sldId id="305" r:id="rId40"/>
    <p:sldId id="306" r:id="rId41"/>
    <p:sldId id="307" r:id="rId42"/>
    <p:sldId id="276" r:id="rId43"/>
    <p:sldId id="315" r:id="rId44"/>
    <p:sldId id="316" r:id="rId45"/>
    <p:sldId id="317" r:id="rId46"/>
    <p:sldId id="322" r:id="rId47"/>
    <p:sldId id="323" r:id="rId48"/>
    <p:sldId id="324" r:id="rId49"/>
    <p:sldId id="326" r:id="rId50"/>
    <p:sldId id="325" r:id="rId51"/>
    <p:sldId id="327" r:id="rId52"/>
    <p:sldId id="330" r:id="rId53"/>
    <p:sldId id="328" r:id="rId54"/>
    <p:sldId id="329" r:id="rId5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131"/>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3178991C-4E4D-4118-9D0B-3F0D2A0ECFC7}" type="presOf" srcId="{8A782F09-BD37-4905-9D07-6D23C4FAE36B}" destId="{11858417-C338-47B6-8C56-4A1DC1A3DF9C}" srcOrd="0" destOrd="0" presId="urn:microsoft.com/office/officeart/2005/8/layout/hChevron3"/>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3178991C-4E4D-4118-9D0B-3F0D2A0ECFC7}" type="presOf" srcId="{8A782F09-BD37-4905-9D07-6D23C4FAE36B}" destId="{11858417-C338-47B6-8C56-4A1DC1A3DF9C}" srcOrd="0" destOrd="0" presId="urn:microsoft.com/office/officeart/2005/8/layout/hChevron3"/>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3"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8F8F52B9-FF51-45CC-86C9-1F53A0D43697}" type="presOf" srcId="{2BBD89AB-F20B-407D-8973-3C2CECDFABC5}" destId="{95B1ED7B-96C6-4BA4-AF91-17E61BA1C43C}" srcOrd="0" destOrd="0" presId="urn:microsoft.com/office/officeart/2005/8/layout/vList5"/>
    <dgm:cxn modelId="{459D1AF3-0224-4F50-95F2-C8460C872E26}" type="presOf" srcId="{2DC8CBC5-34B2-4513-B68D-88355055CB72}" destId="{395AF374-8F80-475A-A65E-8BEFC858836F}"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5DDBCA33-37B0-413E-96F0-DFC5952328B9}"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4EBA3605-8007-4492-9726-7C53547C4498}" type="presOf" srcId="{CE580295-C31F-4F97-9276-A2D488BEC9F0}" destId="{C4C5D174-A6A4-40DC-9ADA-80E82852B2D0}" srcOrd="0" destOrd="0" presId="urn:microsoft.com/office/officeart/2005/8/layout/vList5"/>
    <dgm:cxn modelId="{92DC6FB7-B347-419D-8563-48EF51BD5465}" type="presOf" srcId="{8A782F09-BD37-4905-9D07-6D23C4FAE36B}" destId="{7A71112B-E420-44C6-9B86-D750B0DBCB5C}"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00416D-D47B-47F7-AF9F-D116B369CFFE}" type="presOf" srcId="{055C583D-17A4-47A1-99B1-1AA3453C4A15}" destId="{42E6FAE1-EC1D-443E-8743-6A95E1332CA7}"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3287CEE0-CA7B-4F5D-AC7D-A6D5ECE4A531}" type="presOf" srcId="{6E31BE29-9A75-4B76-81E1-E849A649FD39}" destId="{395AF374-8F80-475A-A65E-8BEFC858836F}" srcOrd="0" destOrd="1"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021F31CB-9270-46B8-9B19-095A554BDA1A}" type="presOf" srcId="{5E3E608F-EE4F-4C7B-8911-4836B8D29EF4}" destId="{CD8A40EE-8C90-47D0-9942-E4899B3B1BEF}" srcOrd="0" destOrd="0" presId="urn:microsoft.com/office/officeart/2005/8/layout/vList5"/>
    <dgm:cxn modelId="{5D64D3F8-A532-43FB-8DFB-EBE3110784E0}" type="presOf" srcId="{7A4AC5AC-615A-47F2-98CA-4441A69763B0}" destId="{5B64C58A-5DB2-4C50-BE2E-9D6885070A8F}" srcOrd="0" destOrd="0" presId="urn:microsoft.com/office/officeart/2005/8/layout/vList5"/>
    <dgm:cxn modelId="{E7742713-EA07-4F13-96F5-95DF9D7EC626}" type="presOf" srcId="{8BA965C3-933E-453B-A554-2E65E92EEC69}" destId="{81A5B762-26EC-434D-AB65-DC3535255B29}" srcOrd="0" destOrd="0" presId="urn:microsoft.com/office/officeart/2005/8/layout/vList5"/>
    <dgm:cxn modelId="{092C7DFE-4C3C-4446-90A1-9AA0AF7A8B0F}" type="presOf" srcId="{20D37905-14EF-41A2-9A5E-261C88C429F5}" destId="{81A5B762-26EC-434D-AB65-DC3535255B29}" srcOrd="0" destOrd="1"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6496AE1A-2139-4320-ADAD-3472E08FF089}" type="presOf" srcId="{E375A7D9-8986-4CC7-A4D7-943BE670A607}" destId="{42E6FAE1-EC1D-443E-8743-6A95E1332CA7}"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2ECBBD59-344C-48BD-B04E-80A229B5B102}" type="presOf" srcId="{6DDBC5D1-2B19-44F4-803A-870C9DADE121}" destId="{217B006C-8EDE-4109-B625-355EAE4A1236}" srcOrd="0" destOrd="0" presId="urn:microsoft.com/office/officeart/2005/8/layout/vList5"/>
    <dgm:cxn modelId="{3B63B6EA-0AEB-4443-8896-F5E82BE4B313}" type="presOf" srcId="{C713B3FC-CB37-41DE-A9CC-39C5E9E91212}" destId="{A1D3F7EA-705E-40BF-85AF-105F8B247B98}" srcOrd="0" destOrd="0" presId="urn:microsoft.com/office/officeart/2005/8/layout/vList5"/>
    <dgm:cxn modelId="{A6502EDA-F4A7-44F3-A454-C5D317F0817C}" type="presOf" srcId="{BEAB292A-93D8-4B67-9987-C4C088D0D9A8}" destId="{C4C5D174-A6A4-40DC-9ADA-80E82852B2D0}" srcOrd="0" destOrd="1" presId="urn:microsoft.com/office/officeart/2005/8/layout/vList5"/>
    <dgm:cxn modelId="{31C0E6B2-03A5-4595-8C1C-37F72D7A6546}"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21B3ED9E-23D5-4AA3-A6B0-C3BFCF6BBC8C}" type="presParOf" srcId="{7A71112B-E420-44C6-9B86-D750B0DBCB5C}" destId="{3113CEAD-4830-4B7D-AAB5-06FED689CE66}" srcOrd="0" destOrd="0" presId="urn:microsoft.com/office/officeart/2005/8/layout/vList5"/>
    <dgm:cxn modelId="{FBA336E4-14BB-4DB3-B703-A8CDB82CCC29}" type="presParOf" srcId="{3113CEAD-4830-4B7D-AAB5-06FED689CE66}" destId="{95B1ED7B-96C6-4BA4-AF91-17E61BA1C43C}" srcOrd="0" destOrd="0" presId="urn:microsoft.com/office/officeart/2005/8/layout/vList5"/>
    <dgm:cxn modelId="{8C2AADD2-DB9A-4C9E-939A-56D7C14E4751}" type="presParOf" srcId="{3113CEAD-4830-4B7D-AAB5-06FED689CE66}" destId="{42E6FAE1-EC1D-443E-8743-6A95E1332CA7}" srcOrd="1" destOrd="0" presId="urn:microsoft.com/office/officeart/2005/8/layout/vList5"/>
    <dgm:cxn modelId="{43271D34-1481-43B7-B41B-C9B42C05E31B}" type="presParOf" srcId="{7A71112B-E420-44C6-9B86-D750B0DBCB5C}" destId="{6BA5C2EC-B47C-42D1-B630-206BCA8496B5}" srcOrd="1" destOrd="0" presId="urn:microsoft.com/office/officeart/2005/8/layout/vList5"/>
    <dgm:cxn modelId="{7251F874-CAA8-40E2-A438-3BF8D4780955}" type="presParOf" srcId="{7A71112B-E420-44C6-9B86-D750B0DBCB5C}" destId="{AA05A68C-F26C-4895-9EFC-A019CE539A1C}" srcOrd="2" destOrd="0" presId="urn:microsoft.com/office/officeart/2005/8/layout/vList5"/>
    <dgm:cxn modelId="{688A259F-E298-4F3A-B546-69A96061B9D4}" type="presParOf" srcId="{AA05A68C-F26C-4895-9EFC-A019CE539A1C}" destId="{CD8A40EE-8C90-47D0-9942-E4899B3B1BEF}" srcOrd="0" destOrd="0" presId="urn:microsoft.com/office/officeart/2005/8/layout/vList5"/>
    <dgm:cxn modelId="{86728FC4-9BE1-4770-AE17-734017B79771}" type="presParOf" srcId="{AA05A68C-F26C-4895-9EFC-A019CE539A1C}" destId="{395AF374-8F80-475A-A65E-8BEFC858836F}" srcOrd="1" destOrd="0" presId="urn:microsoft.com/office/officeart/2005/8/layout/vList5"/>
    <dgm:cxn modelId="{B93AE628-868A-4299-8934-9BB31CCEB260}" type="presParOf" srcId="{7A71112B-E420-44C6-9B86-D750B0DBCB5C}" destId="{9BF89B49-39C9-416F-9721-6E59F43124F4}" srcOrd="3" destOrd="0" presId="urn:microsoft.com/office/officeart/2005/8/layout/vList5"/>
    <dgm:cxn modelId="{E88D97D3-0999-4B0C-94DA-8804182ADAC5}" type="presParOf" srcId="{7A71112B-E420-44C6-9B86-D750B0DBCB5C}" destId="{131167FC-608D-494E-B006-B2FAB6BD8C6A}" srcOrd="4" destOrd="0" presId="urn:microsoft.com/office/officeart/2005/8/layout/vList5"/>
    <dgm:cxn modelId="{676616F0-C894-4D8F-9057-7374EAD8FF08}" type="presParOf" srcId="{131167FC-608D-494E-B006-B2FAB6BD8C6A}" destId="{D948D3E8-C233-413F-8AE2-C10E020214EF}" srcOrd="0" destOrd="0" presId="urn:microsoft.com/office/officeart/2005/8/layout/vList5"/>
    <dgm:cxn modelId="{56F425BA-F137-42E2-ABA0-038240EA1267}" type="presParOf" srcId="{131167FC-608D-494E-B006-B2FAB6BD8C6A}" destId="{C4C5D174-A6A4-40DC-9ADA-80E82852B2D0}" srcOrd="1" destOrd="0" presId="urn:microsoft.com/office/officeart/2005/8/layout/vList5"/>
    <dgm:cxn modelId="{7A389A2F-C5CE-4FB3-95FB-D3DC16606BAE}" type="presParOf" srcId="{7A71112B-E420-44C6-9B86-D750B0DBCB5C}" destId="{E3897082-EA41-4BFA-9086-01F4DB0095BF}" srcOrd="5" destOrd="0" presId="urn:microsoft.com/office/officeart/2005/8/layout/vList5"/>
    <dgm:cxn modelId="{841245D1-181A-4AA5-8F8B-C1CBFBC5B411}" type="presParOf" srcId="{7A71112B-E420-44C6-9B86-D750B0DBCB5C}" destId="{34A4C57D-B4C4-4463-9006-A669BC008B83}" srcOrd="6" destOrd="0" presId="urn:microsoft.com/office/officeart/2005/8/layout/vList5"/>
    <dgm:cxn modelId="{98ACC759-F2FF-476D-9C7A-23B683C36547}" type="presParOf" srcId="{34A4C57D-B4C4-4463-9006-A669BC008B83}" destId="{5B64C58A-5DB2-4C50-BE2E-9D6885070A8F}" srcOrd="0" destOrd="0" presId="urn:microsoft.com/office/officeart/2005/8/layout/vList5"/>
    <dgm:cxn modelId="{D30A143E-C378-4227-97ED-9662C15EE5F0}" type="presParOf" srcId="{34A4C57D-B4C4-4463-9006-A669BC008B83}" destId="{217B006C-8EDE-4109-B625-355EAE4A1236}" srcOrd="1" destOrd="0" presId="urn:microsoft.com/office/officeart/2005/8/layout/vList5"/>
    <dgm:cxn modelId="{AE7384AE-AC90-4CF6-BFCB-8410589C8ABC}" type="presParOf" srcId="{7A71112B-E420-44C6-9B86-D750B0DBCB5C}" destId="{336FD436-7438-4741-AC22-3E5735FB22E6}" srcOrd="7" destOrd="0" presId="urn:microsoft.com/office/officeart/2005/8/layout/vList5"/>
    <dgm:cxn modelId="{CD34BBDC-9EC9-404F-A0E6-B2BC4EA8D7C6}" type="presParOf" srcId="{7A71112B-E420-44C6-9B86-D750B0DBCB5C}" destId="{D713746B-59BB-4230-A2AD-3A38FC096C26}" srcOrd="8" destOrd="0" presId="urn:microsoft.com/office/officeart/2005/8/layout/vList5"/>
    <dgm:cxn modelId="{C69FE97F-7014-4F1D-841E-B0ABDE955BCD}" type="presParOf" srcId="{D713746B-59BB-4230-A2AD-3A38FC096C26}" destId="{A1D3F7EA-705E-40BF-85AF-105F8B247B98}" srcOrd="0" destOrd="0" presId="urn:microsoft.com/office/officeart/2005/8/layout/vList5"/>
    <dgm:cxn modelId="{E1224142-105A-4DA6-95E3-621939B2D834}"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4"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8B6FB0-5E6A-403E-BF99-10630444284A}"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7C830481-7BF2-4F06-8D99-12A57EC092DC}" type="presOf" srcId="{20D37905-14EF-41A2-9A5E-261C88C429F5}" destId="{81A5B762-26EC-434D-AB65-DC3535255B29}" srcOrd="0" destOrd="1" presId="urn:microsoft.com/office/officeart/2005/8/layout/vList5"/>
    <dgm:cxn modelId="{3F7486BF-C7B5-47C8-BCFC-E7C08AB439D0}"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B3CFDB2-5424-4AB6-A1B3-E1B361AEDC42}" type="presOf" srcId="{8BA965C3-933E-453B-A554-2E65E92EEC69}" destId="{81A5B762-26EC-434D-AB65-DC3535255B29}" srcOrd="0" destOrd="0" presId="urn:microsoft.com/office/officeart/2005/8/layout/vList5"/>
    <dgm:cxn modelId="{68C2DF04-3D88-49FE-9C1E-EEFAB1F821A2}" type="presOf" srcId="{6E31BE29-9A75-4B76-81E1-E849A649FD39}" destId="{395AF374-8F80-475A-A65E-8BEFC858836F}" srcOrd="0" destOrd="1" presId="urn:microsoft.com/office/officeart/2005/8/layout/vList5"/>
    <dgm:cxn modelId="{57383A32-D417-490A-AE1F-9104D3BC0150}" type="presOf" srcId="{E375A7D9-8986-4CC7-A4D7-943BE670A607}" destId="{42E6FAE1-EC1D-443E-8743-6A95E1332CA7}" srcOrd="0" destOrd="0" presId="urn:microsoft.com/office/officeart/2005/8/layout/vList5"/>
    <dgm:cxn modelId="{7AD036E2-1583-4B06-A541-3DB5A1F27908}" type="presOf" srcId="{CE580295-C31F-4F97-9276-A2D488BEC9F0}" destId="{C4C5D174-A6A4-40DC-9ADA-80E82852B2D0}" srcOrd="0" destOrd="0" presId="urn:microsoft.com/office/officeart/2005/8/layout/vList5"/>
    <dgm:cxn modelId="{1D485C87-92B5-4C8C-BBAD-1B6B5E6F1FDC}" type="presOf" srcId="{7A4AC5AC-615A-47F2-98CA-4441A69763B0}" destId="{5B64C58A-5DB2-4C50-BE2E-9D6885070A8F}" srcOrd="0" destOrd="0" presId="urn:microsoft.com/office/officeart/2005/8/layout/vList5"/>
    <dgm:cxn modelId="{054E0ACF-C99D-4CF7-9108-0C447EA2A153}" type="presOf" srcId="{C713B3FC-CB37-41DE-A9CC-39C5E9E91212}" destId="{A1D3F7EA-705E-40BF-85AF-105F8B247B98}"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B9144411-4B9E-47C6-87FC-8E426D0EA4D8}" type="presOf" srcId="{055C583D-17A4-47A1-99B1-1AA3453C4A15}" destId="{42E6FAE1-EC1D-443E-8743-6A95E1332CA7}"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038A20C-15A6-4D4C-8100-0733D9112C6E}"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4EB4A23-A20D-4EFA-B587-7E1EB6B2F97F}" type="presOf" srcId="{6449155B-1CF5-4096-B3E4-3D7C9965D375}" destId="{D948D3E8-C233-413F-8AE2-C10E020214EF}" srcOrd="0" destOrd="0"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2586A009-2583-4BDA-A2B7-A02B035065F5}" type="presOf" srcId="{2BBD89AB-F20B-407D-8973-3C2CECDFABC5}" destId="{95B1ED7B-96C6-4BA4-AF91-17E61BA1C43C}" srcOrd="0" destOrd="0" presId="urn:microsoft.com/office/officeart/2005/8/layout/vList5"/>
    <dgm:cxn modelId="{B175468D-FC81-4FF6-A3D2-C5E406736FD9}" type="presOf" srcId="{BEAB292A-93D8-4B67-9987-C4C088D0D9A8}" destId="{C4C5D174-A6A4-40DC-9ADA-80E82852B2D0}" srcOrd="0" destOrd="1" presId="urn:microsoft.com/office/officeart/2005/8/layout/vList5"/>
    <dgm:cxn modelId="{E794F40F-3792-41E4-94D4-733C74DD3BCB}" type="presOf" srcId="{5E3E608F-EE4F-4C7B-8911-4836B8D29EF4}" destId="{CD8A40EE-8C90-47D0-9942-E4899B3B1BEF}" srcOrd="0" destOrd="0" presId="urn:microsoft.com/office/officeart/2005/8/layout/vList5"/>
    <dgm:cxn modelId="{0998A93B-810E-415E-9BC2-E57ABFC43F7E}"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D2AB660C-9962-4E34-BA89-DEF132D038FC}" type="presParOf" srcId="{7A71112B-E420-44C6-9B86-D750B0DBCB5C}" destId="{3113CEAD-4830-4B7D-AAB5-06FED689CE66}" srcOrd="0" destOrd="0" presId="urn:microsoft.com/office/officeart/2005/8/layout/vList5"/>
    <dgm:cxn modelId="{29BC2B8C-778B-4BD5-828F-C15F194C016E}" type="presParOf" srcId="{3113CEAD-4830-4B7D-AAB5-06FED689CE66}" destId="{95B1ED7B-96C6-4BA4-AF91-17E61BA1C43C}" srcOrd="0" destOrd="0" presId="urn:microsoft.com/office/officeart/2005/8/layout/vList5"/>
    <dgm:cxn modelId="{8A5B55BD-1EBF-41B6-90A1-7508A9A89341}" type="presParOf" srcId="{3113CEAD-4830-4B7D-AAB5-06FED689CE66}" destId="{42E6FAE1-EC1D-443E-8743-6A95E1332CA7}" srcOrd="1" destOrd="0" presId="urn:microsoft.com/office/officeart/2005/8/layout/vList5"/>
    <dgm:cxn modelId="{D669CDAA-F368-4EE6-8271-7F1609BD4BF6}" type="presParOf" srcId="{7A71112B-E420-44C6-9B86-D750B0DBCB5C}" destId="{6BA5C2EC-B47C-42D1-B630-206BCA8496B5}" srcOrd="1" destOrd="0" presId="urn:microsoft.com/office/officeart/2005/8/layout/vList5"/>
    <dgm:cxn modelId="{C11BEB2C-7045-4AC5-9BC0-41A24CA1F0AF}" type="presParOf" srcId="{7A71112B-E420-44C6-9B86-D750B0DBCB5C}" destId="{AA05A68C-F26C-4895-9EFC-A019CE539A1C}" srcOrd="2" destOrd="0" presId="urn:microsoft.com/office/officeart/2005/8/layout/vList5"/>
    <dgm:cxn modelId="{2C62E9B3-CEA4-4871-B273-6D66C79EDA7C}" type="presParOf" srcId="{AA05A68C-F26C-4895-9EFC-A019CE539A1C}" destId="{CD8A40EE-8C90-47D0-9942-E4899B3B1BEF}" srcOrd="0" destOrd="0" presId="urn:microsoft.com/office/officeart/2005/8/layout/vList5"/>
    <dgm:cxn modelId="{1638BFF5-F8B0-4096-9D3F-281BC24CC34A}" type="presParOf" srcId="{AA05A68C-F26C-4895-9EFC-A019CE539A1C}" destId="{395AF374-8F80-475A-A65E-8BEFC858836F}" srcOrd="1" destOrd="0" presId="urn:microsoft.com/office/officeart/2005/8/layout/vList5"/>
    <dgm:cxn modelId="{78D9E8E2-56DB-478C-92BD-ADAE7F0787D4}" type="presParOf" srcId="{7A71112B-E420-44C6-9B86-D750B0DBCB5C}" destId="{9BF89B49-39C9-416F-9721-6E59F43124F4}" srcOrd="3" destOrd="0" presId="urn:microsoft.com/office/officeart/2005/8/layout/vList5"/>
    <dgm:cxn modelId="{4936B694-C939-41B4-A38F-CDAA1DD753E5}" type="presParOf" srcId="{7A71112B-E420-44C6-9B86-D750B0DBCB5C}" destId="{131167FC-608D-494E-B006-B2FAB6BD8C6A}" srcOrd="4" destOrd="0" presId="urn:microsoft.com/office/officeart/2005/8/layout/vList5"/>
    <dgm:cxn modelId="{E36DFD60-E436-4964-B917-A446395D9CBC}" type="presParOf" srcId="{131167FC-608D-494E-B006-B2FAB6BD8C6A}" destId="{D948D3E8-C233-413F-8AE2-C10E020214EF}" srcOrd="0" destOrd="0" presId="urn:microsoft.com/office/officeart/2005/8/layout/vList5"/>
    <dgm:cxn modelId="{A9279AD3-78FE-4C2C-AAD8-AB29C2A564BA}" type="presParOf" srcId="{131167FC-608D-494E-B006-B2FAB6BD8C6A}" destId="{C4C5D174-A6A4-40DC-9ADA-80E82852B2D0}" srcOrd="1" destOrd="0" presId="urn:microsoft.com/office/officeart/2005/8/layout/vList5"/>
    <dgm:cxn modelId="{4E12CC1F-DEEB-4527-B2C5-1E46B1168BBA}" type="presParOf" srcId="{7A71112B-E420-44C6-9B86-D750B0DBCB5C}" destId="{E3897082-EA41-4BFA-9086-01F4DB0095BF}" srcOrd="5" destOrd="0" presId="urn:microsoft.com/office/officeart/2005/8/layout/vList5"/>
    <dgm:cxn modelId="{C688C429-86E7-418D-BE01-33F0BC313A39}" type="presParOf" srcId="{7A71112B-E420-44C6-9B86-D750B0DBCB5C}" destId="{34A4C57D-B4C4-4463-9006-A669BC008B83}" srcOrd="6" destOrd="0" presId="urn:microsoft.com/office/officeart/2005/8/layout/vList5"/>
    <dgm:cxn modelId="{2309A58A-176C-42E4-B351-0738BE796ECC}" type="presParOf" srcId="{34A4C57D-B4C4-4463-9006-A669BC008B83}" destId="{5B64C58A-5DB2-4C50-BE2E-9D6885070A8F}" srcOrd="0" destOrd="0" presId="urn:microsoft.com/office/officeart/2005/8/layout/vList5"/>
    <dgm:cxn modelId="{4896F4E0-72A8-464C-BB2C-0094F9CC0A63}" type="presParOf" srcId="{34A4C57D-B4C4-4463-9006-A669BC008B83}" destId="{217B006C-8EDE-4109-B625-355EAE4A1236}" srcOrd="1" destOrd="0" presId="urn:microsoft.com/office/officeart/2005/8/layout/vList5"/>
    <dgm:cxn modelId="{9AF7C4E5-4C74-4B4D-B362-BB650123208D}" type="presParOf" srcId="{7A71112B-E420-44C6-9B86-D750B0DBCB5C}" destId="{336FD436-7438-4741-AC22-3E5735FB22E6}" srcOrd="7" destOrd="0" presId="urn:microsoft.com/office/officeart/2005/8/layout/vList5"/>
    <dgm:cxn modelId="{6238DE59-29A1-49C7-9769-8B1A0CF7741B}" type="presParOf" srcId="{7A71112B-E420-44C6-9B86-D750B0DBCB5C}" destId="{D713746B-59BB-4230-A2AD-3A38FC096C26}" srcOrd="8" destOrd="0" presId="urn:microsoft.com/office/officeart/2005/8/layout/vList5"/>
    <dgm:cxn modelId="{647EF8D2-1C77-4DF8-B064-0F00D42DEBB8}" type="presParOf" srcId="{D713746B-59BB-4230-A2AD-3A38FC096C26}" destId="{A1D3F7EA-705E-40BF-85AF-105F8B247B98}" srcOrd="0" destOrd="0" presId="urn:microsoft.com/office/officeart/2005/8/layout/vList5"/>
    <dgm:cxn modelId="{4CAD4BF3-175B-4C6E-BA74-D1BC0A9E707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7E224-7307-4333-8865-C78BE1B44850}" type="doc">
      <dgm:prSet loTypeId="urn:microsoft.com/office/officeart/2005/8/layout/hProcess9" loCatId="process" qsTypeId="urn:microsoft.com/office/officeart/2005/8/quickstyle/simple4" qsCatId="simple" csTypeId="urn:microsoft.com/office/officeart/2005/8/colors/colorful2" csCatId="colorful" phldr="1"/>
      <dgm:spPr/>
    </dgm:pt>
    <dgm:pt modelId="{335B5AB0-E9BC-4E83-B56B-A923624EC1F5}">
      <dgm:prSet phldrT="[Texto]"/>
      <dgm:spPr/>
      <dgm:t>
        <a:bodyPr/>
        <a:lstStyle/>
        <a:p>
          <a:r>
            <a:rPr lang="es-ES" dirty="0" smtClean="0"/>
            <a:t>Obtención</a:t>
          </a:r>
          <a:endParaRPr lang="es-ES" dirty="0"/>
        </a:p>
      </dgm:t>
    </dgm:pt>
    <dgm:pt modelId="{0A70F286-617B-4E85-812D-9779AEF7C2D8}" type="parTrans" cxnId="{F3B1563C-86A9-44C8-9AFB-D26C35912EF8}">
      <dgm:prSet/>
      <dgm:spPr/>
      <dgm:t>
        <a:bodyPr/>
        <a:lstStyle/>
        <a:p>
          <a:endParaRPr lang="es-ES"/>
        </a:p>
      </dgm:t>
    </dgm:pt>
    <dgm:pt modelId="{F2E4EFF2-7BBB-4AD1-B4EF-FE7937510066}" type="sibTrans" cxnId="{F3B1563C-86A9-44C8-9AFB-D26C35912EF8}">
      <dgm:prSet/>
      <dgm:spPr/>
      <dgm:t>
        <a:bodyPr/>
        <a:lstStyle/>
        <a:p>
          <a:endParaRPr lang="es-ES"/>
        </a:p>
      </dgm:t>
    </dgm:pt>
    <dgm:pt modelId="{8D4F68E3-093A-4FF8-A2FF-08958BCA66B8}">
      <dgm:prSet phldrT="[Texto]"/>
      <dgm:spPr/>
      <dgm:t>
        <a:bodyPr/>
        <a:lstStyle/>
        <a:p>
          <a:r>
            <a:rPr lang="es-ES" dirty="0" smtClean="0"/>
            <a:t>Limpieza</a:t>
          </a:r>
          <a:endParaRPr lang="es-ES" dirty="0"/>
        </a:p>
      </dgm:t>
    </dgm:pt>
    <dgm:pt modelId="{E1942D70-AB46-454F-99A8-4CC2AD611143}" type="parTrans" cxnId="{223B0237-FBDC-4B05-94DC-223223938641}">
      <dgm:prSet/>
      <dgm:spPr/>
      <dgm:t>
        <a:bodyPr/>
        <a:lstStyle/>
        <a:p>
          <a:endParaRPr lang="es-ES"/>
        </a:p>
      </dgm:t>
    </dgm:pt>
    <dgm:pt modelId="{788F4FD0-DD1E-4FB5-8F5F-8F5A3B66DE37}" type="sibTrans" cxnId="{223B0237-FBDC-4B05-94DC-223223938641}">
      <dgm:prSet/>
      <dgm:spPr/>
      <dgm:t>
        <a:bodyPr/>
        <a:lstStyle/>
        <a:p>
          <a:endParaRPr lang="es-ES"/>
        </a:p>
      </dgm:t>
    </dgm:pt>
    <dgm:pt modelId="{57F6B30A-30F3-4209-B590-172FFFAD522C}">
      <dgm:prSet phldrT="[Texto]"/>
      <dgm:spPr/>
      <dgm:t>
        <a:bodyPr/>
        <a:lstStyle/>
        <a:p>
          <a:r>
            <a:rPr lang="es-ES" dirty="0" smtClean="0"/>
            <a:t>Formateado</a:t>
          </a:r>
          <a:endParaRPr lang="es-ES" dirty="0"/>
        </a:p>
      </dgm:t>
    </dgm:pt>
    <dgm:pt modelId="{258B2C9F-176F-4B28-BC3A-FDDEC15EB073}" type="parTrans" cxnId="{CC5F6F71-2FD0-4F0A-A73B-C9EC1B8489F9}">
      <dgm:prSet/>
      <dgm:spPr/>
      <dgm:t>
        <a:bodyPr/>
        <a:lstStyle/>
        <a:p>
          <a:endParaRPr lang="es-ES"/>
        </a:p>
      </dgm:t>
    </dgm:pt>
    <dgm:pt modelId="{8628AE2F-9642-439F-81AD-9CBA83B5BE56}" type="sibTrans" cxnId="{CC5F6F71-2FD0-4F0A-A73B-C9EC1B8489F9}">
      <dgm:prSet/>
      <dgm:spPr/>
      <dgm:t>
        <a:bodyPr/>
        <a:lstStyle/>
        <a:p>
          <a:endParaRPr lang="es-ES"/>
        </a:p>
      </dgm:t>
    </dgm:pt>
    <dgm:pt modelId="{2E6DAED8-E629-4B0E-85CC-81BB3D154F0E}" type="pres">
      <dgm:prSet presAssocID="{9087E224-7307-4333-8865-C78BE1B44850}" presName="CompostProcess" presStyleCnt="0">
        <dgm:presLayoutVars>
          <dgm:dir/>
          <dgm:resizeHandles val="exact"/>
        </dgm:presLayoutVars>
      </dgm:prSet>
      <dgm:spPr/>
    </dgm:pt>
    <dgm:pt modelId="{6E5AFE56-A01A-495B-8915-70E0F179D7B6}" type="pres">
      <dgm:prSet presAssocID="{9087E224-7307-4333-8865-C78BE1B44850}" presName="arrow" presStyleLbl="bgShp" presStyleIdx="0" presStyleCnt="1"/>
      <dgm:spPr/>
    </dgm:pt>
    <dgm:pt modelId="{A1B04678-E3BE-4CD6-80B0-92565FBE2C4E}" type="pres">
      <dgm:prSet presAssocID="{9087E224-7307-4333-8865-C78BE1B44850}" presName="linearProcess" presStyleCnt="0"/>
      <dgm:spPr/>
    </dgm:pt>
    <dgm:pt modelId="{075F343B-CE78-4270-9961-71F3B0B25C3C}" type="pres">
      <dgm:prSet presAssocID="{335B5AB0-E9BC-4E83-B56B-A923624EC1F5}" presName="textNode" presStyleLbl="node1" presStyleIdx="0" presStyleCnt="3">
        <dgm:presLayoutVars>
          <dgm:bulletEnabled val="1"/>
        </dgm:presLayoutVars>
      </dgm:prSet>
      <dgm:spPr/>
      <dgm:t>
        <a:bodyPr/>
        <a:lstStyle/>
        <a:p>
          <a:endParaRPr lang="es-ES"/>
        </a:p>
      </dgm:t>
    </dgm:pt>
    <dgm:pt modelId="{DE904E05-6EAF-4C19-9753-CF8F3C10E50B}" type="pres">
      <dgm:prSet presAssocID="{F2E4EFF2-7BBB-4AD1-B4EF-FE7937510066}" presName="sibTrans" presStyleCnt="0"/>
      <dgm:spPr/>
    </dgm:pt>
    <dgm:pt modelId="{8B92286A-FF45-4CF8-BC3E-72B17C46E179}" type="pres">
      <dgm:prSet presAssocID="{8D4F68E3-093A-4FF8-A2FF-08958BCA66B8}" presName="textNode" presStyleLbl="node1" presStyleIdx="1" presStyleCnt="3">
        <dgm:presLayoutVars>
          <dgm:bulletEnabled val="1"/>
        </dgm:presLayoutVars>
      </dgm:prSet>
      <dgm:spPr/>
      <dgm:t>
        <a:bodyPr/>
        <a:lstStyle/>
        <a:p>
          <a:endParaRPr lang="es-ES"/>
        </a:p>
      </dgm:t>
    </dgm:pt>
    <dgm:pt modelId="{58D4E8DE-80C7-4F13-B718-51C60CFAE304}" type="pres">
      <dgm:prSet presAssocID="{788F4FD0-DD1E-4FB5-8F5F-8F5A3B66DE37}" presName="sibTrans" presStyleCnt="0"/>
      <dgm:spPr/>
    </dgm:pt>
    <dgm:pt modelId="{05113B83-F651-40C0-AFCE-6F30F5C83768}" type="pres">
      <dgm:prSet presAssocID="{57F6B30A-30F3-4209-B590-172FFFAD522C}" presName="textNode" presStyleLbl="node1" presStyleIdx="2" presStyleCnt="3">
        <dgm:presLayoutVars>
          <dgm:bulletEnabled val="1"/>
        </dgm:presLayoutVars>
      </dgm:prSet>
      <dgm:spPr/>
      <dgm:t>
        <a:bodyPr/>
        <a:lstStyle/>
        <a:p>
          <a:endParaRPr lang="es-ES"/>
        </a:p>
      </dgm:t>
    </dgm:pt>
  </dgm:ptLst>
  <dgm:cxnLst>
    <dgm:cxn modelId="{E8D47256-3C8F-4A2C-B1B4-7D37E14D5082}" type="presOf" srcId="{8D4F68E3-093A-4FF8-A2FF-08958BCA66B8}" destId="{8B92286A-FF45-4CF8-BC3E-72B17C46E179}" srcOrd="0" destOrd="0" presId="urn:microsoft.com/office/officeart/2005/8/layout/hProcess9"/>
    <dgm:cxn modelId="{BCB45D44-B779-4027-A441-AD7A037EF654}" type="presOf" srcId="{57F6B30A-30F3-4209-B590-172FFFAD522C}" destId="{05113B83-F651-40C0-AFCE-6F30F5C83768}" srcOrd="0" destOrd="0" presId="urn:microsoft.com/office/officeart/2005/8/layout/hProcess9"/>
    <dgm:cxn modelId="{783D8092-99DA-42DE-B8F2-4A163F96FAFC}" type="presOf" srcId="{9087E224-7307-4333-8865-C78BE1B44850}" destId="{2E6DAED8-E629-4B0E-85CC-81BB3D154F0E}" srcOrd="0" destOrd="0" presId="urn:microsoft.com/office/officeart/2005/8/layout/hProcess9"/>
    <dgm:cxn modelId="{CC5F6F71-2FD0-4F0A-A73B-C9EC1B8489F9}" srcId="{9087E224-7307-4333-8865-C78BE1B44850}" destId="{57F6B30A-30F3-4209-B590-172FFFAD522C}" srcOrd="2" destOrd="0" parTransId="{258B2C9F-176F-4B28-BC3A-FDDEC15EB073}" sibTransId="{8628AE2F-9642-439F-81AD-9CBA83B5BE56}"/>
    <dgm:cxn modelId="{F3B1563C-86A9-44C8-9AFB-D26C35912EF8}" srcId="{9087E224-7307-4333-8865-C78BE1B44850}" destId="{335B5AB0-E9BC-4E83-B56B-A923624EC1F5}" srcOrd="0" destOrd="0" parTransId="{0A70F286-617B-4E85-812D-9779AEF7C2D8}" sibTransId="{F2E4EFF2-7BBB-4AD1-B4EF-FE7937510066}"/>
    <dgm:cxn modelId="{223B0237-FBDC-4B05-94DC-223223938641}" srcId="{9087E224-7307-4333-8865-C78BE1B44850}" destId="{8D4F68E3-093A-4FF8-A2FF-08958BCA66B8}" srcOrd="1" destOrd="0" parTransId="{E1942D70-AB46-454F-99A8-4CC2AD611143}" sibTransId="{788F4FD0-DD1E-4FB5-8F5F-8F5A3B66DE37}"/>
    <dgm:cxn modelId="{359C8E9C-A962-4FD7-BE13-DC72875331F9}" type="presOf" srcId="{335B5AB0-E9BC-4E83-B56B-A923624EC1F5}" destId="{075F343B-CE78-4270-9961-71F3B0B25C3C}" srcOrd="0" destOrd="0" presId="urn:microsoft.com/office/officeart/2005/8/layout/hProcess9"/>
    <dgm:cxn modelId="{57342123-1D83-43B5-910E-E10374434335}" type="presParOf" srcId="{2E6DAED8-E629-4B0E-85CC-81BB3D154F0E}" destId="{6E5AFE56-A01A-495B-8915-70E0F179D7B6}" srcOrd="0" destOrd="0" presId="urn:microsoft.com/office/officeart/2005/8/layout/hProcess9"/>
    <dgm:cxn modelId="{70F589DE-B5CD-45F9-A3D4-FA50CC994F55}" type="presParOf" srcId="{2E6DAED8-E629-4B0E-85CC-81BB3D154F0E}" destId="{A1B04678-E3BE-4CD6-80B0-92565FBE2C4E}" srcOrd="1" destOrd="0" presId="urn:microsoft.com/office/officeart/2005/8/layout/hProcess9"/>
    <dgm:cxn modelId="{68BA0D4A-287C-47E9-939C-A27A13D55A21}" type="presParOf" srcId="{A1B04678-E3BE-4CD6-80B0-92565FBE2C4E}" destId="{075F343B-CE78-4270-9961-71F3B0B25C3C}" srcOrd="0" destOrd="0" presId="urn:microsoft.com/office/officeart/2005/8/layout/hProcess9"/>
    <dgm:cxn modelId="{50F9C225-9F68-439A-B3AD-34ECA597F17C}" type="presParOf" srcId="{A1B04678-E3BE-4CD6-80B0-92565FBE2C4E}" destId="{DE904E05-6EAF-4C19-9753-CF8F3C10E50B}" srcOrd="1" destOrd="0" presId="urn:microsoft.com/office/officeart/2005/8/layout/hProcess9"/>
    <dgm:cxn modelId="{54C57622-8147-44BF-A2F3-6344A2BAF81E}" type="presParOf" srcId="{A1B04678-E3BE-4CD6-80B0-92565FBE2C4E}" destId="{8B92286A-FF45-4CF8-BC3E-72B17C46E179}" srcOrd="2" destOrd="0" presId="urn:microsoft.com/office/officeart/2005/8/layout/hProcess9"/>
    <dgm:cxn modelId="{B806FC2D-2715-456D-93E6-17735EDCF841}" type="presParOf" srcId="{A1B04678-E3BE-4CD6-80B0-92565FBE2C4E}" destId="{58D4E8DE-80C7-4F13-B718-51C60CFAE304}" srcOrd="3" destOrd="0" presId="urn:microsoft.com/office/officeart/2005/8/layout/hProcess9"/>
    <dgm:cxn modelId="{6F9BC980-5749-4FBD-B46F-5C915C6C0F1A}" type="presParOf" srcId="{A1B04678-E3BE-4CD6-80B0-92565FBE2C4E}" destId="{05113B83-F651-40C0-AFCE-6F30F5C8376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5"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C3F58A-ACFD-4D70-9CDB-CD8A50B7CBDA}" type="presOf" srcId="{5E3E608F-EE4F-4C7B-8911-4836B8D29EF4}" destId="{CD8A40EE-8C90-47D0-9942-E4899B3B1BE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BF201471-C92F-48EB-A0E0-3AC54230C123}" type="presOf" srcId="{6E31BE29-9A75-4B76-81E1-E849A649FD39}" destId="{395AF374-8F80-475A-A65E-8BEFC858836F}" srcOrd="0" destOrd="1" presId="urn:microsoft.com/office/officeart/2005/8/layout/vList5"/>
    <dgm:cxn modelId="{F1F8E5DA-99AF-41B6-886A-5D4ECEAED21F}" type="presOf" srcId="{E375A7D9-8986-4CC7-A4D7-943BE670A607}" destId="{42E6FAE1-EC1D-443E-8743-6A95E1332CA7}" srcOrd="0" destOrd="0" presId="urn:microsoft.com/office/officeart/2005/8/layout/vList5"/>
    <dgm:cxn modelId="{9FDDBB31-E99A-4A36-BB39-76BECEC3896E}" type="presOf" srcId="{7A4AC5AC-615A-47F2-98CA-4441A69763B0}" destId="{5B64C58A-5DB2-4C50-BE2E-9D6885070A8F}" srcOrd="0" destOrd="0" presId="urn:microsoft.com/office/officeart/2005/8/layout/vList5"/>
    <dgm:cxn modelId="{BF816C16-B236-4645-BBAE-FF4DCD699EFC}"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E245C07-D7F3-4EC8-A0DC-D01687DC666C}" type="presOf" srcId="{2DC8CBC5-34B2-4513-B68D-88355055CB72}" destId="{395AF374-8F80-475A-A65E-8BEFC858836F}" srcOrd="0" destOrd="0" presId="urn:microsoft.com/office/officeart/2005/8/layout/vList5"/>
    <dgm:cxn modelId="{D19EB703-8AB7-4130-9627-1B7CC806B75B}" type="presOf" srcId="{2BBD89AB-F20B-407D-8973-3C2CECDFABC5}" destId="{95B1ED7B-96C6-4BA4-AF91-17E61BA1C43C}" srcOrd="0" destOrd="0" presId="urn:microsoft.com/office/officeart/2005/8/layout/vList5"/>
    <dgm:cxn modelId="{DF5CCFD0-B81F-4904-B5F2-EC5807C24810}" type="presOf" srcId="{055C583D-17A4-47A1-99B1-1AA3453C4A15}" destId="{42E6FAE1-EC1D-443E-8743-6A95E1332CA7}"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DF2F4BA-DEA0-437C-826B-B08077D57598}"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FC67FA3-FB43-4D09-8E23-BDB54B2C84CA}"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0327F6F8-CA2C-4BA5-B237-EAC10C624B48}" type="presOf" srcId="{20D37905-14EF-41A2-9A5E-261C88C429F5}" destId="{81A5B762-26EC-434D-AB65-DC3535255B29}" srcOrd="0" destOrd="1" presId="urn:microsoft.com/office/officeart/2005/8/layout/vList5"/>
    <dgm:cxn modelId="{A7F89875-14FE-4C3A-976F-2A00582D308E}" type="presOf" srcId="{BEAB292A-93D8-4B67-9987-C4C088D0D9A8}" destId="{C4C5D174-A6A4-40DC-9ADA-80E82852B2D0}"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0228D39-363E-447F-9644-C1D79967D1C9}" type="presOf" srcId="{8A782F09-BD37-4905-9D07-6D23C4FAE36B}" destId="{7A71112B-E420-44C6-9B86-D750B0DBCB5C}"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0993857E-3985-4B43-BBD4-A209795D231C}" type="presOf" srcId="{6449155B-1CF5-4096-B3E4-3D7C9965D375}" destId="{D948D3E8-C233-413F-8AE2-C10E020214EF}" srcOrd="0" destOrd="0" presId="urn:microsoft.com/office/officeart/2005/8/layout/vList5"/>
    <dgm:cxn modelId="{7354A0F9-5874-4389-AB40-64E6CA719497}"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B88FE044-DBA3-47EC-A0BA-D0D541B455C5}" type="presOf" srcId="{C713B3FC-CB37-41DE-A9CC-39C5E9E91212}" destId="{A1D3F7EA-705E-40BF-85AF-105F8B247B98}" srcOrd="0" destOrd="0" presId="urn:microsoft.com/office/officeart/2005/8/layout/vList5"/>
    <dgm:cxn modelId="{AFBDB90E-CD4C-495E-87EF-860FEE78F069}" type="presParOf" srcId="{7A71112B-E420-44C6-9B86-D750B0DBCB5C}" destId="{3113CEAD-4830-4B7D-AAB5-06FED689CE66}" srcOrd="0" destOrd="0" presId="urn:microsoft.com/office/officeart/2005/8/layout/vList5"/>
    <dgm:cxn modelId="{F85A2B0F-88E8-4DC0-BDE1-717C85EA6716}" type="presParOf" srcId="{3113CEAD-4830-4B7D-AAB5-06FED689CE66}" destId="{95B1ED7B-96C6-4BA4-AF91-17E61BA1C43C}" srcOrd="0" destOrd="0" presId="urn:microsoft.com/office/officeart/2005/8/layout/vList5"/>
    <dgm:cxn modelId="{037D4298-627C-4673-8BC1-E0D5B1758AE2}" type="presParOf" srcId="{3113CEAD-4830-4B7D-AAB5-06FED689CE66}" destId="{42E6FAE1-EC1D-443E-8743-6A95E1332CA7}" srcOrd="1" destOrd="0" presId="urn:microsoft.com/office/officeart/2005/8/layout/vList5"/>
    <dgm:cxn modelId="{26D9B734-C473-417A-BAB9-3B2E73A329C6}" type="presParOf" srcId="{7A71112B-E420-44C6-9B86-D750B0DBCB5C}" destId="{6BA5C2EC-B47C-42D1-B630-206BCA8496B5}" srcOrd="1" destOrd="0" presId="urn:microsoft.com/office/officeart/2005/8/layout/vList5"/>
    <dgm:cxn modelId="{EDC8D735-3235-4452-B10A-042C0CA885FF}" type="presParOf" srcId="{7A71112B-E420-44C6-9B86-D750B0DBCB5C}" destId="{AA05A68C-F26C-4895-9EFC-A019CE539A1C}" srcOrd="2" destOrd="0" presId="urn:microsoft.com/office/officeart/2005/8/layout/vList5"/>
    <dgm:cxn modelId="{83FDE710-9AF9-43A7-BD20-98E8960B7EDC}" type="presParOf" srcId="{AA05A68C-F26C-4895-9EFC-A019CE539A1C}" destId="{CD8A40EE-8C90-47D0-9942-E4899B3B1BEF}" srcOrd="0" destOrd="0" presId="urn:microsoft.com/office/officeart/2005/8/layout/vList5"/>
    <dgm:cxn modelId="{F5DA74C0-57C0-4425-9318-B57ACFC2222C}" type="presParOf" srcId="{AA05A68C-F26C-4895-9EFC-A019CE539A1C}" destId="{395AF374-8F80-475A-A65E-8BEFC858836F}" srcOrd="1" destOrd="0" presId="urn:microsoft.com/office/officeart/2005/8/layout/vList5"/>
    <dgm:cxn modelId="{2A1675B4-5B1D-4299-8A4E-080764ACD0EC}" type="presParOf" srcId="{7A71112B-E420-44C6-9B86-D750B0DBCB5C}" destId="{9BF89B49-39C9-416F-9721-6E59F43124F4}" srcOrd="3" destOrd="0" presId="urn:microsoft.com/office/officeart/2005/8/layout/vList5"/>
    <dgm:cxn modelId="{8B14D6F0-0D82-426D-A2DB-D7F940A8C4B8}" type="presParOf" srcId="{7A71112B-E420-44C6-9B86-D750B0DBCB5C}" destId="{131167FC-608D-494E-B006-B2FAB6BD8C6A}" srcOrd="4" destOrd="0" presId="urn:microsoft.com/office/officeart/2005/8/layout/vList5"/>
    <dgm:cxn modelId="{A8DE6F99-6290-4132-99BE-FF3C9C530F5B}" type="presParOf" srcId="{131167FC-608D-494E-B006-B2FAB6BD8C6A}" destId="{D948D3E8-C233-413F-8AE2-C10E020214EF}" srcOrd="0" destOrd="0" presId="urn:microsoft.com/office/officeart/2005/8/layout/vList5"/>
    <dgm:cxn modelId="{7A577248-2D15-495E-930E-A8F107CA4B67}" type="presParOf" srcId="{131167FC-608D-494E-B006-B2FAB6BD8C6A}" destId="{C4C5D174-A6A4-40DC-9ADA-80E82852B2D0}" srcOrd="1" destOrd="0" presId="urn:microsoft.com/office/officeart/2005/8/layout/vList5"/>
    <dgm:cxn modelId="{63D2F31F-0A17-4373-AF92-2CD71150A54B}" type="presParOf" srcId="{7A71112B-E420-44C6-9B86-D750B0DBCB5C}" destId="{E3897082-EA41-4BFA-9086-01F4DB0095BF}" srcOrd="5" destOrd="0" presId="urn:microsoft.com/office/officeart/2005/8/layout/vList5"/>
    <dgm:cxn modelId="{E99646D2-4DBF-446F-B735-1D9D62088AD3}" type="presParOf" srcId="{7A71112B-E420-44C6-9B86-D750B0DBCB5C}" destId="{34A4C57D-B4C4-4463-9006-A669BC008B83}" srcOrd="6" destOrd="0" presId="urn:microsoft.com/office/officeart/2005/8/layout/vList5"/>
    <dgm:cxn modelId="{54FFE051-0846-4688-8B8B-74A01767500A}" type="presParOf" srcId="{34A4C57D-B4C4-4463-9006-A669BC008B83}" destId="{5B64C58A-5DB2-4C50-BE2E-9D6885070A8F}" srcOrd="0" destOrd="0" presId="urn:microsoft.com/office/officeart/2005/8/layout/vList5"/>
    <dgm:cxn modelId="{1E482209-BD2C-4414-AE48-F6F5E8BD115B}" type="presParOf" srcId="{34A4C57D-B4C4-4463-9006-A669BC008B83}" destId="{217B006C-8EDE-4109-B625-355EAE4A1236}" srcOrd="1" destOrd="0" presId="urn:microsoft.com/office/officeart/2005/8/layout/vList5"/>
    <dgm:cxn modelId="{3FED907E-052F-489C-BCAE-D30046C33B9F}" type="presParOf" srcId="{7A71112B-E420-44C6-9B86-D750B0DBCB5C}" destId="{336FD436-7438-4741-AC22-3E5735FB22E6}" srcOrd="7" destOrd="0" presId="urn:microsoft.com/office/officeart/2005/8/layout/vList5"/>
    <dgm:cxn modelId="{35527981-CFCE-48A1-9FDE-28FED5BFB501}" type="presParOf" srcId="{7A71112B-E420-44C6-9B86-D750B0DBCB5C}" destId="{D713746B-59BB-4230-A2AD-3A38FC096C26}" srcOrd="8" destOrd="0" presId="urn:microsoft.com/office/officeart/2005/8/layout/vList5"/>
    <dgm:cxn modelId="{C1E18A97-2C37-4BB6-ACD0-173515FAA01D}" type="presParOf" srcId="{D713746B-59BB-4230-A2AD-3A38FC096C26}" destId="{A1D3F7EA-705E-40BF-85AF-105F8B247B98}" srcOrd="0" destOrd="0" presId="urn:microsoft.com/office/officeart/2005/8/layout/vList5"/>
    <dgm:cxn modelId="{897FCD03-061E-470B-A65D-8EE92631779C}"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6"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F1B28E2C-CB0F-4161-8CE9-D3D5DC3375E7}"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60140E1A-1EB9-49A9-B4A9-EF3308425FB1}" type="presOf" srcId="{6DDBC5D1-2B19-44F4-803A-870C9DADE121}" destId="{217B006C-8EDE-4109-B625-355EAE4A1236}" srcOrd="0" destOrd="0" presId="urn:microsoft.com/office/officeart/2005/8/layout/vList5"/>
    <dgm:cxn modelId="{3C9EA451-0430-4F25-9F4E-F92C39552652}"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2DE7BC5-A8CF-46D9-8F35-7E7B71F19BFB}" type="presOf" srcId="{8BA965C3-933E-453B-A554-2E65E92EEC69}" destId="{81A5B762-26EC-434D-AB65-DC3535255B29}" srcOrd="0" destOrd="0" presId="urn:microsoft.com/office/officeart/2005/8/layout/vList5"/>
    <dgm:cxn modelId="{8590986C-76D5-4797-90D5-E240D297D21A}" type="presOf" srcId="{5E3E608F-EE4F-4C7B-8911-4836B8D29EF4}" destId="{CD8A40EE-8C90-47D0-9942-E4899B3B1BEF}" srcOrd="0" destOrd="0" presId="urn:microsoft.com/office/officeart/2005/8/layout/vList5"/>
    <dgm:cxn modelId="{DBDC60D4-472A-40DC-AE95-6FC3ECB914A5}"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C038DE7D-5AB3-41B3-A611-FEDB15538AA3}" type="presOf" srcId="{6E31BE29-9A75-4B76-81E1-E849A649FD39}" destId="{395AF374-8F80-475A-A65E-8BEFC858836F}" srcOrd="0" destOrd="1" presId="urn:microsoft.com/office/officeart/2005/8/layout/vList5"/>
    <dgm:cxn modelId="{86FF48B7-6B63-4752-93F1-B566B9315C4A}"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5416B43E-AFD1-4B00-853B-00B7C12A562A}" type="presOf" srcId="{E375A7D9-8986-4CC7-A4D7-943BE670A607}" destId="{42E6FAE1-EC1D-443E-8743-6A95E1332CA7}"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D0FB19A-2010-4DA0-A440-47299885A231}" type="presOf" srcId="{6FA265ED-72BA-497F-A420-4485D3DD492C}" destId="{217B006C-8EDE-4109-B625-355EAE4A1236}" srcOrd="0" destOrd="1" presId="urn:microsoft.com/office/officeart/2005/8/layout/vList5"/>
    <dgm:cxn modelId="{8FD117DC-A377-4DF5-8F91-389651FC9C52}" type="presOf" srcId="{2BBD89AB-F20B-407D-8973-3C2CECDFABC5}" destId="{95B1ED7B-96C6-4BA4-AF91-17E61BA1C43C}" srcOrd="0" destOrd="0" presId="urn:microsoft.com/office/officeart/2005/8/layout/vList5"/>
    <dgm:cxn modelId="{A99E18AC-5FF4-48A9-BC1F-55E7DD4E3141}" type="presOf" srcId="{C713B3FC-CB37-41DE-A9CC-39C5E9E91212}" destId="{A1D3F7EA-705E-40BF-85AF-105F8B247B98}" srcOrd="0" destOrd="0" presId="urn:microsoft.com/office/officeart/2005/8/layout/vList5"/>
    <dgm:cxn modelId="{0EF8EC83-B985-480D-9247-7828A810E028}"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C2AFCC16-10BD-4B79-A954-7B1349944543}" type="presOf" srcId="{055C583D-17A4-47A1-99B1-1AA3453C4A15}" destId="{42E6FAE1-EC1D-443E-8743-6A95E1332CA7}"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173E5858-0089-4747-BCCF-8B7C676C48BF}"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CDA8B2BA-2BF0-448D-BC6C-F495400FB953}" type="presOf" srcId="{CE580295-C31F-4F97-9276-A2D488BEC9F0}" destId="{C4C5D174-A6A4-40DC-9ADA-80E82852B2D0}" srcOrd="0" destOrd="0" presId="urn:microsoft.com/office/officeart/2005/8/layout/vList5"/>
    <dgm:cxn modelId="{0946EDFF-1DF3-4657-858E-9516B7A7ED14}" type="presParOf" srcId="{7A71112B-E420-44C6-9B86-D750B0DBCB5C}" destId="{3113CEAD-4830-4B7D-AAB5-06FED689CE66}" srcOrd="0" destOrd="0" presId="urn:microsoft.com/office/officeart/2005/8/layout/vList5"/>
    <dgm:cxn modelId="{1CB6C3EF-794A-42F2-AF7F-17E8B2E8F421}" type="presParOf" srcId="{3113CEAD-4830-4B7D-AAB5-06FED689CE66}" destId="{95B1ED7B-96C6-4BA4-AF91-17E61BA1C43C}" srcOrd="0" destOrd="0" presId="urn:microsoft.com/office/officeart/2005/8/layout/vList5"/>
    <dgm:cxn modelId="{5C46AC21-0863-454F-AD1F-9821100C907B}" type="presParOf" srcId="{3113CEAD-4830-4B7D-AAB5-06FED689CE66}" destId="{42E6FAE1-EC1D-443E-8743-6A95E1332CA7}" srcOrd="1" destOrd="0" presId="urn:microsoft.com/office/officeart/2005/8/layout/vList5"/>
    <dgm:cxn modelId="{ABB0962D-7965-4E53-8299-57C984F82EA1}" type="presParOf" srcId="{7A71112B-E420-44C6-9B86-D750B0DBCB5C}" destId="{6BA5C2EC-B47C-42D1-B630-206BCA8496B5}" srcOrd="1" destOrd="0" presId="urn:microsoft.com/office/officeart/2005/8/layout/vList5"/>
    <dgm:cxn modelId="{2EB006F3-22EF-4C35-950A-05710CBEC159}" type="presParOf" srcId="{7A71112B-E420-44C6-9B86-D750B0DBCB5C}" destId="{AA05A68C-F26C-4895-9EFC-A019CE539A1C}" srcOrd="2" destOrd="0" presId="urn:microsoft.com/office/officeart/2005/8/layout/vList5"/>
    <dgm:cxn modelId="{9D9794F0-12A4-4763-8ADA-6C561EF6C737}" type="presParOf" srcId="{AA05A68C-F26C-4895-9EFC-A019CE539A1C}" destId="{CD8A40EE-8C90-47D0-9942-E4899B3B1BEF}" srcOrd="0" destOrd="0" presId="urn:microsoft.com/office/officeart/2005/8/layout/vList5"/>
    <dgm:cxn modelId="{859CBFD0-31C2-49C6-874B-2AB7B2AB1830}" type="presParOf" srcId="{AA05A68C-F26C-4895-9EFC-A019CE539A1C}" destId="{395AF374-8F80-475A-A65E-8BEFC858836F}" srcOrd="1" destOrd="0" presId="urn:microsoft.com/office/officeart/2005/8/layout/vList5"/>
    <dgm:cxn modelId="{D13AECD6-5298-48D1-AE49-DF465023C50F}" type="presParOf" srcId="{7A71112B-E420-44C6-9B86-D750B0DBCB5C}" destId="{9BF89B49-39C9-416F-9721-6E59F43124F4}" srcOrd="3" destOrd="0" presId="urn:microsoft.com/office/officeart/2005/8/layout/vList5"/>
    <dgm:cxn modelId="{D6BCE171-514E-4171-8293-C64827642B22}" type="presParOf" srcId="{7A71112B-E420-44C6-9B86-D750B0DBCB5C}" destId="{131167FC-608D-494E-B006-B2FAB6BD8C6A}" srcOrd="4" destOrd="0" presId="urn:microsoft.com/office/officeart/2005/8/layout/vList5"/>
    <dgm:cxn modelId="{FF452057-47C4-43C5-8B37-3305D7332C75}" type="presParOf" srcId="{131167FC-608D-494E-B006-B2FAB6BD8C6A}" destId="{D948D3E8-C233-413F-8AE2-C10E020214EF}" srcOrd="0" destOrd="0" presId="urn:microsoft.com/office/officeart/2005/8/layout/vList5"/>
    <dgm:cxn modelId="{F3BCC5E0-5C30-4455-AA90-8BC20C46EFC6}" type="presParOf" srcId="{131167FC-608D-494E-B006-B2FAB6BD8C6A}" destId="{C4C5D174-A6A4-40DC-9ADA-80E82852B2D0}" srcOrd="1" destOrd="0" presId="urn:microsoft.com/office/officeart/2005/8/layout/vList5"/>
    <dgm:cxn modelId="{BD223B7B-770B-47EE-B24E-B4CE144054C1}" type="presParOf" srcId="{7A71112B-E420-44C6-9B86-D750B0DBCB5C}" destId="{E3897082-EA41-4BFA-9086-01F4DB0095BF}" srcOrd="5" destOrd="0" presId="urn:microsoft.com/office/officeart/2005/8/layout/vList5"/>
    <dgm:cxn modelId="{7A4EDCD4-EBF9-4A25-83F7-D3EE412459F7}" type="presParOf" srcId="{7A71112B-E420-44C6-9B86-D750B0DBCB5C}" destId="{34A4C57D-B4C4-4463-9006-A669BC008B83}" srcOrd="6" destOrd="0" presId="urn:microsoft.com/office/officeart/2005/8/layout/vList5"/>
    <dgm:cxn modelId="{F2C0CC9B-A1C1-4959-BCFA-9BB126472A33}" type="presParOf" srcId="{34A4C57D-B4C4-4463-9006-A669BC008B83}" destId="{5B64C58A-5DB2-4C50-BE2E-9D6885070A8F}" srcOrd="0" destOrd="0" presId="urn:microsoft.com/office/officeart/2005/8/layout/vList5"/>
    <dgm:cxn modelId="{7DD2E38E-3522-445F-93B2-EE2C7AF603CC}" type="presParOf" srcId="{34A4C57D-B4C4-4463-9006-A669BC008B83}" destId="{217B006C-8EDE-4109-B625-355EAE4A1236}" srcOrd="1" destOrd="0" presId="urn:microsoft.com/office/officeart/2005/8/layout/vList5"/>
    <dgm:cxn modelId="{0EEC976A-8972-4669-97F0-5061EBB9A386}" type="presParOf" srcId="{7A71112B-E420-44C6-9B86-D750B0DBCB5C}" destId="{336FD436-7438-4741-AC22-3E5735FB22E6}" srcOrd="7" destOrd="0" presId="urn:microsoft.com/office/officeart/2005/8/layout/vList5"/>
    <dgm:cxn modelId="{CA4A083B-2E49-4E38-8BEF-3E9A7386C8F6}" type="presParOf" srcId="{7A71112B-E420-44C6-9B86-D750B0DBCB5C}" destId="{D713746B-59BB-4230-A2AD-3A38FC096C26}" srcOrd="8" destOrd="0" presId="urn:microsoft.com/office/officeart/2005/8/layout/vList5"/>
    <dgm:cxn modelId="{5D150F43-868B-4394-9C37-44E9A0EB606A}" type="presParOf" srcId="{D713746B-59BB-4230-A2AD-3A38FC096C26}" destId="{A1D3F7EA-705E-40BF-85AF-105F8B247B98}" srcOrd="0" destOrd="0" presId="urn:microsoft.com/office/officeart/2005/8/layout/vList5"/>
    <dgm:cxn modelId="{8A533775-39B1-43EE-ACF3-EBEF70DDF6B9}"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7"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7AEDE9-7A6B-4781-86C1-F33D2F506B32}" srcId="{5E3E608F-EE4F-4C7B-8911-4836B8D29EF4}" destId="{2DC8CBC5-34B2-4513-B68D-88355055CB72}" srcOrd="0" destOrd="0" parTransId="{28B10BF1-F99F-4778-AD5D-8526E1913E43}" sibTransId="{AD774D9E-EE42-49D8-8037-29FD2171042D}"/>
    <dgm:cxn modelId="{1A55CBBD-FF49-4940-931D-F6815DF884C3}" type="presOf" srcId="{6E31BE29-9A75-4B76-81E1-E849A649FD39}" destId="{395AF374-8F80-475A-A65E-8BEFC858836F}"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58AC93B-ECC0-48BB-A400-2D6561FD9672}" type="presOf" srcId="{8BA965C3-933E-453B-A554-2E65E92EEC69}" destId="{81A5B762-26EC-434D-AB65-DC3535255B29}" srcOrd="0" destOrd="0" presId="urn:microsoft.com/office/officeart/2005/8/layout/vList5"/>
    <dgm:cxn modelId="{4059C438-6AD4-41E6-A4A5-75222D4588A5}" type="presOf" srcId="{CE580295-C31F-4F97-9276-A2D488BEC9F0}" destId="{C4C5D174-A6A4-40DC-9ADA-80E82852B2D0}" srcOrd="0" destOrd="0" presId="urn:microsoft.com/office/officeart/2005/8/layout/vList5"/>
    <dgm:cxn modelId="{105C7038-C958-40B5-88B4-C29B6F7D36C1}"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22E28FFB-4815-4E66-A4EB-4E38728DE9D1}" srcId="{8A782F09-BD37-4905-9D07-6D23C4FAE36B}" destId="{6449155B-1CF5-4096-B3E4-3D7C9965D375}" srcOrd="2" destOrd="0" parTransId="{BBF9E1FD-8886-4C91-BF29-0A820A362E22}" sibTransId="{F79E75F4-D4B3-4016-A9A2-A35910D9F3DF}"/>
    <dgm:cxn modelId="{6C10B8A2-455D-45BF-8AED-C970A6F363DB}" type="presOf" srcId="{6DDBC5D1-2B19-44F4-803A-870C9DADE121}" destId="{217B006C-8EDE-4109-B625-355EAE4A1236}" srcOrd="0" destOrd="0" presId="urn:microsoft.com/office/officeart/2005/8/layout/vList5"/>
    <dgm:cxn modelId="{330AFD40-00A0-4343-B221-D3169881D617}"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CEB5AEE5-E518-4AF8-B59C-84A9980A8B64}" type="presOf" srcId="{055C583D-17A4-47A1-99B1-1AA3453C4A15}" destId="{42E6FAE1-EC1D-443E-8743-6A95E1332CA7}" srcOrd="0" destOrd="1" presId="urn:microsoft.com/office/officeart/2005/8/layout/vList5"/>
    <dgm:cxn modelId="{CF9FC5FB-FA7B-4BFE-BB91-343516D34AD6}" type="presOf" srcId="{6449155B-1CF5-4096-B3E4-3D7C9965D375}" destId="{D948D3E8-C233-413F-8AE2-C10E020214EF}"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EDF868B1-9DE3-477F-87EE-D06260E498B2}" srcId="{2BBD89AB-F20B-407D-8973-3C2CECDFABC5}" destId="{E375A7D9-8986-4CC7-A4D7-943BE670A607}" srcOrd="0" destOrd="0" parTransId="{56FCF0F8-F616-434F-AE7D-C4EDE7DA5C57}" sibTransId="{AAE5B0CA-8E50-4AE1-9159-537C07208370}"/>
    <dgm:cxn modelId="{52917CD4-ECB9-446E-B909-A4730E572A30}" type="presOf" srcId="{C713B3FC-CB37-41DE-A9CC-39C5E9E91212}" destId="{A1D3F7EA-705E-40BF-85AF-105F8B247B98}" srcOrd="0" destOrd="0" presId="urn:microsoft.com/office/officeart/2005/8/layout/vList5"/>
    <dgm:cxn modelId="{E8E78AE8-DEB5-42DD-8239-B51CFD1421CB}" type="presOf" srcId="{7A4AC5AC-615A-47F2-98CA-4441A69763B0}" destId="{5B64C58A-5DB2-4C50-BE2E-9D6885070A8F}" srcOrd="0" destOrd="0" presId="urn:microsoft.com/office/officeart/2005/8/layout/vList5"/>
    <dgm:cxn modelId="{ACA9914C-AE48-4ADC-8D60-3E5CF4093F4A}" type="presOf" srcId="{8A782F09-BD37-4905-9D07-6D23C4FAE36B}" destId="{7A71112B-E420-44C6-9B86-D750B0DBCB5C}"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C9F4251F-E9A2-4B67-96C3-E8C043FB082F}" srcId="{6449155B-1CF5-4096-B3E4-3D7C9965D375}" destId="{CE580295-C31F-4F97-9276-A2D488BEC9F0}" srcOrd="0" destOrd="0" parTransId="{F30BDCFD-3E98-474B-903F-6531A6292B1C}" sibTransId="{B488BDF2-78A2-4D5D-8AA2-138A246F0A4A}"/>
    <dgm:cxn modelId="{31C2905F-B236-4970-97BA-FFB005759FD1}" type="presOf" srcId="{2DC8CBC5-34B2-4513-B68D-88355055CB72}" destId="{395AF374-8F80-475A-A65E-8BEFC858836F}" srcOrd="0" destOrd="0" presId="urn:microsoft.com/office/officeart/2005/8/layout/vList5"/>
    <dgm:cxn modelId="{9DFB4E3E-B4A7-4D91-8466-3C772A0A81F2}" srcId="{8A782F09-BD37-4905-9D07-6D23C4FAE36B}" destId="{2BBD89AB-F20B-407D-8973-3C2CECDFABC5}" srcOrd="0" destOrd="0" parTransId="{10ACC1EE-5D14-4202-B584-243354EB93D1}" sibTransId="{0A8A5B37-A902-429C-A2B9-DCEFAE51646B}"/>
    <dgm:cxn modelId="{BE16DE72-04F1-4E29-8DBD-4B6DA159E1F2}" type="presOf" srcId="{E375A7D9-8986-4CC7-A4D7-943BE670A607}" destId="{42E6FAE1-EC1D-443E-8743-6A95E1332CA7}"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1EBB2ABF-BE74-42FE-8F00-38361D02AB43}" type="presOf" srcId="{5E3E608F-EE4F-4C7B-8911-4836B8D29EF4}" destId="{CD8A40EE-8C90-47D0-9942-E4899B3B1BEF}"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809EEA61-0933-475C-B4A9-EE6F8194AC3D}"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2CAD7D08-7DA0-4008-ACAB-58795C1EEDEE}" type="presOf" srcId="{2BBD89AB-F20B-407D-8973-3C2CECDFABC5}" destId="{95B1ED7B-96C6-4BA4-AF91-17E61BA1C43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636D74B2-008D-4CDF-94B3-A6B4D6836646}" type="presParOf" srcId="{7A71112B-E420-44C6-9B86-D750B0DBCB5C}" destId="{3113CEAD-4830-4B7D-AAB5-06FED689CE66}" srcOrd="0" destOrd="0" presId="urn:microsoft.com/office/officeart/2005/8/layout/vList5"/>
    <dgm:cxn modelId="{0D20600A-5975-4952-A0EE-E223CDAAE6F5}" type="presParOf" srcId="{3113CEAD-4830-4B7D-AAB5-06FED689CE66}" destId="{95B1ED7B-96C6-4BA4-AF91-17E61BA1C43C}" srcOrd="0" destOrd="0" presId="urn:microsoft.com/office/officeart/2005/8/layout/vList5"/>
    <dgm:cxn modelId="{9E6A20CF-DA28-4EAA-9CED-2BD0AF446B0F}" type="presParOf" srcId="{3113CEAD-4830-4B7D-AAB5-06FED689CE66}" destId="{42E6FAE1-EC1D-443E-8743-6A95E1332CA7}" srcOrd="1" destOrd="0" presId="urn:microsoft.com/office/officeart/2005/8/layout/vList5"/>
    <dgm:cxn modelId="{C3BE3753-61D7-4C1B-B321-540432C73326}" type="presParOf" srcId="{7A71112B-E420-44C6-9B86-D750B0DBCB5C}" destId="{6BA5C2EC-B47C-42D1-B630-206BCA8496B5}" srcOrd="1" destOrd="0" presId="urn:microsoft.com/office/officeart/2005/8/layout/vList5"/>
    <dgm:cxn modelId="{CE28945F-AE35-4D3E-9695-6DD747ACA034}" type="presParOf" srcId="{7A71112B-E420-44C6-9B86-D750B0DBCB5C}" destId="{AA05A68C-F26C-4895-9EFC-A019CE539A1C}" srcOrd="2" destOrd="0" presId="urn:microsoft.com/office/officeart/2005/8/layout/vList5"/>
    <dgm:cxn modelId="{5CA71A30-A7E1-4DF2-81EF-6351C75E317D}" type="presParOf" srcId="{AA05A68C-F26C-4895-9EFC-A019CE539A1C}" destId="{CD8A40EE-8C90-47D0-9942-E4899B3B1BEF}" srcOrd="0" destOrd="0" presId="urn:microsoft.com/office/officeart/2005/8/layout/vList5"/>
    <dgm:cxn modelId="{72871A95-44E3-4867-A281-9F4614BAC15E}" type="presParOf" srcId="{AA05A68C-F26C-4895-9EFC-A019CE539A1C}" destId="{395AF374-8F80-475A-A65E-8BEFC858836F}" srcOrd="1" destOrd="0" presId="urn:microsoft.com/office/officeart/2005/8/layout/vList5"/>
    <dgm:cxn modelId="{CCFAFC58-A8F2-4F24-849D-6885662F172D}" type="presParOf" srcId="{7A71112B-E420-44C6-9B86-D750B0DBCB5C}" destId="{9BF89B49-39C9-416F-9721-6E59F43124F4}" srcOrd="3" destOrd="0" presId="urn:microsoft.com/office/officeart/2005/8/layout/vList5"/>
    <dgm:cxn modelId="{93A3F203-80B9-41BA-A5CD-3B757ED2ED7E}" type="presParOf" srcId="{7A71112B-E420-44C6-9B86-D750B0DBCB5C}" destId="{131167FC-608D-494E-B006-B2FAB6BD8C6A}" srcOrd="4" destOrd="0" presId="urn:microsoft.com/office/officeart/2005/8/layout/vList5"/>
    <dgm:cxn modelId="{7DB914F4-F17A-4CA6-BC7C-30AF64449D42}" type="presParOf" srcId="{131167FC-608D-494E-B006-B2FAB6BD8C6A}" destId="{D948D3E8-C233-413F-8AE2-C10E020214EF}" srcOrd="0" destOrd="0" presId="urn:microsoft.com/office/officeart/2005/8/layout/vList5"/>
    <dgm:cxn modelId="{1C9876D3-8593-49EC-A2C2-F4EFC084572C}" type="presParOf" srcId="{131167FC-608D-494E-B006-B2FAB6BD8C6A}" destId="{C4C5D174-A6A4-40DC-9ADA-80E82852B2D0}" srcOrd="1" destOrd="0" presId="urn:microsoft.com/office/officeart/2005/8/layout/vList5"/>
    <dgm:cxn modelId="{1813F949-F2AF-4461-9791-E06FF00F4958}" type="presParOf" srcId="{7A71112B-E420-44C6-9B86-D750B0DBCB5C}" destId="{E3897082-EA41-4BFA-9086-01F4DB0095BF}" srcOrd="5" destOrd="0" presId="urn:microsoft.com/office/officeart/2005/8/layout/vList5"/>
    <dgm:cxn modelId="{1F234BD4-71D4-4733-BF32-462177853444}" type="presParOf" srcId="{7A71112B-E420-44C6-9B86-D750B0DBCB5C}" destId="{34A4C57D-B4C4-4463-9006-A669BC008B83}" srcOrd="6" destOrd="0" presId="urn:microsoft.com/office/officeart/2005/8/layout/vList5"/>
    <dgm:cxn modelId="{64838BB3-C3F2-4E1E-9687-339749593A21}" type="presParOf" srcId="{34A4C57D-B4C4-4463-9006-A669BC008B83}" destId="{5B64C58A-5DB2-4C50-BE2E-9D6885070A8F}" srcOrd="0" destOrd="0" presId="urn:microsoft.com/office/officeart/2005/8/layout/vList5"/>
    <dgm:cxn modelId="{97ED28F4-42FD-467C-834F-AC74ACA6E6B9}" type="presParOf" srcId="{34A4C57D-B4C4-4463-9006-A669BC008B83}" destId="{217B006C-8EDE-4109-B625-355EAE4A1236}" srcOrd="1" destOrd="0" presId="urn:microsoft.com/office/officeart/2005/8/layout/vList5"/>
    <dgm:cxn modelId="{92FC8C82-484E-4D62-817A-FA5E404CABE3}" type="presParOf" srcId="{7A71112B-E420-44C6-9B86-D750B0DBCB5C}" destId="{336FD436-7438-4741-AC22-3E5735FB22E6}" srcOrd="7" destOrd="0" presId="urn:microsoft.com/office/officeart/2005/8/layout/vList5"/>
    <dgm:cxn modelId="{67AA081B-7CEF-44E2-A04C-9737F7E6D558}" type="presParOf" srcId="{7A71112B-E420-44C6-9B86-D750B0DBCB5C}" destId="{D713746B-59BB-4230-A2AD-3A38FC096C26}" srcOrd="8" destOrd="0" presId="urn:microsoft.com/office/officeart/2005/8/layout/vList5"/>
    <dgm:cxn modelId="{AC00BEED-7E36-4A65-B8D4-E9DA0A7DAED9}" type="presParOf" srcId="{D713746B-59BB-4230-A2AD-3A38FC096C26}" destId="{A1D3F7EA-705E-40BF-85AF-105F8B247B98}" srcOrd="0" destOrd="0" presId="urn:microsoft.com/office/officeart/2005/8/layout/vList5"/>
    <dgm:cxn modelId="{E1E3E7AE-3DDA-4F58-B323-52B6AAE4D13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8"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7AEDE9-7A6B-4781-86C1-F33D2F506B32}" srcId="{5E3E608F-EE4F-4C7B-8911-4836B8D29EF4}" destId="{2DC8CBC5-34B2-4513-B68D-88355055CB72}" srcOrd="0" destOrd="0" parTransId="{28B10BF1-F99F-4778-AD5D-8526E1913E43}" sibTransId="{AD774D9E-EE42-49D8-8037-29FD2171042D}"/>
    <dgm:cxn modelId="{3C09A947-2637-4663-A21E-E063F0391991}" type="presOf" srcId="{20D37905-14EF-41A2-9A5E-261C88C429F5}" destId="{81A5B762-26EC-434D-AB65-DC3535255B29}" srcOrd="0" destOrd="1" presId="urn:microsoft.com/office/officeart/2005/8/layout/vList5"/>
    <dgm:cxn modelId="{9D8DEE6A-CBA8-428B-A00C-3366BC5F3D41}" type="presOf" srcId="{2DC8CBC5-34B2-4513-B68D-88355055CB72}" destId="{395AF374-8F80-475A-A65E-8BEFC858836F}"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66BDB9A4-CC9A-4598-9B20-9F2D9DFEFFF7}" type="presOf" srcId="{8A782F09-BD37-4905-9D07-6D23C4FAE36B}" destId="{7A71112B-E420-44C6-9B86-D750B0DBCB5C}" srcOrd="0" destOrd="0" presId="urn:microsoft.com/office/officeart/2005/8/layout/vList5"/>
    <dgm:cxn modelId="{C5865608-8A5A-4335-9DA8-C94956DE98F3}" type="presOf" srcId="{BEAB292A-93D8-4B67-9987-C4C088D0D9A8}" destId="{C4C5D174-A6A4-40DC-9ADA-80E82852B2D0}"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22E28FFB-4815-4E66-A4EB-4E38728DE9D1}" srcId="{8A782F09-BD37-4905-9D07-6D23C4FAE36B}" destId="{6449155B-1CF5-4096-B3E4-3D7C9965D375}" srcOrd="2" destOrd="0" parTransId="{BBF9E1FD-8886-4C91-BF29-0A820A362E22}" sibTransId="{F79E75F4-D4B3-4016-A9A2-A35910D9F3DF}"/>
    <dgm:cxn modelId="{D68266D0-17A1-431E-94DC-CD956DEBEA0E}" type="presOf" srcId="{7A4AC5AC-615A-47F2-98CA-4441A69763B0}" destId="{5B64C58A-5DB2-4C50-BE2E-9D6885070A8F}" srcOrd="0" destOrd="0" presId="urn:microsoft.com/office/officeart/2005/8/layout/vList5"/>
    <dgm:cxn modelId="{72B99830-D3D3-4C2E-8897-C4A9D98FD959}" type="presOf" srcId="{055C583D-17A4-47A1-99B1-1AA3453C4A15}" destId="{42E6FAE1-EC1D-443E-8743-6A95E1332CA7}"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D71B180-C4DA-4CDD-BF48-56D5F1C7DF93}" type="presOf" srcId="{6E31BE29-9A75-4B76-81E1-E849A649FD39}" destId="{395AF374-8F80-475A-A65E-8BEFC858836F}" srcOrd="0" destOrd="1" presId="urn:microsoft.com/office/officeart/2005/8/layout/vList5"/>
    <dgm:cxn modelId="{AE89D3C3-5AA3-4B5F-8599-D7DC0ED1A45F}" type="presOf" srcId="{5E3E608F-EE4F-4C7B-8911-4836B8D29EF4}" destId="{CD8A40EE-8C90-47D0-9942-E4899B3B1BEF}" srcOrd="0" destOrd="0" presId="urn:microsoft.com/office/officeart/2005/8/layout/vList5"/>
    <dgm:cxn modelId="{DD9512BF-A1E8-47ED-9B6C-78AFC702F9E5}" type="presOf" srcId="{8BA965C3-933E-453B-A554-2E65E92EEC69}" destId="{81A5B762-26EC-434D-AB65-DC3535255B29}" srcOrd="0" destOrd="0" presId="urn:microsoft.com/office/officeart/2005/8/layout/vList5"/>
    <dgm:cxn modelId="{3AFBBF41-6795-4DB5-9A65-41228E89A366}" type="presOf" srcId="{6DDBC5D1-2B19-44F4-803A-870C9DADE121}" destId="{217B006C-8EDE-4109-B625-355EAE4A1236}" srcOrd="0" destOrd="0" presId="urn:microsoft.com/office/officeart/2005/8/layout/vList5"/>
    <dgm:cxn modelId="{A32301AD-E0AE-4BC9-9AF5-7A3705C6AD2C}" type="presOf" srcId="{2BBD89AB-F20B-407D-8973-3C2CECDFABC5}" destId="{95B1ED7B-96C6-4BA4-AF91-17E61BA1C43C}"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EDF868B1-9DE3-477F-87EE-D06260E498B2}" srcId="{2BBD89AB-F20B-407D-8973-3C2CECDFABC5}" destId="{E375A7D9-8986-4CC7-A4D7-943BE670A607}" srcOrd="0" destOrd="0" parTransId="{56FCF0F8-F616-434F-AE7D-C4EDE7DA5C57}" sibTransId="{AAE5B0CA-8E50-4AE1-9159-537C07208370}"/>
    <dgm:cxn modelId="{A9A8FD53-F9A0-4AB2-80EC-D400F9B3154F}" srcId="{7A4AC5AC-615A-47F2-98CA-4441A69763B0}" destId="{6FA265ED-72BA-497F-A420-4485D3DD492C}" srcOrd="1" destOrd="0" parTransId="{7B491C82-35F0-47DA-B517-7005FBB31886}" sibTransId="{41A5021B-283B-490D-B27F-EBB6C62F0E26}"/>
    <dgm:cxn modelId="{B16716A3-73EC-482E-B8BE-20B9CEAF6334}"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9DFB4E3E-B4A7-4D91-8466-3C772A0A81F2}" srcId="{8A782F09-BD37-4905-9D07-6D23C4FAE36B}" destId="{2BBD89AB-F20B-407D-8973-3C2CECDFABC5}" srcOrd="0" destOrd="0" parTransId="{10ACC1EE-5D14-4202-B584-243354EB93D1}" sibTransId="{0A8A5B37-A902-429C-A2B9-DCEFAE51646B}"/>
    <dgm:cxn modelId="{3F96F2FE-123C-42D3-AE91-407B5BB7A832}" type="presOf" srcId="{C713B3FC-CB37-41DE-A9CC-39C5E9E91212}" destId="{A1D3F7EA-705E-40BF-85AF-105F8B247B98}"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7F5DD9A-3782-43E4-9480-B8CDD8676BFB}" type="presOf" srcId="{CE580295-C31F-4F97-9276-A2D488BEC9F0}" destId="{C4C5D174-A6A4-40DC-9ADA-80E82852B2D0}"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0CBAB33-2854-4453-8CB6-BAB479C7E635}" type="presOf" srcId="{E375A7D9-8986-4CC7-A4D7-943BE670A607}" destId="{42E6FAE1-EC1D-443E-8743-6A95E1332CA7}"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25DA09A9-D11A-499C-8989-54A0812231FB}" type="presOf" srcId="{6FA265ED-72BA-497F-A420-4485D3DD492C}" destId="{217B006C-8EDE-4109-B625-355EAE4A1236}" srcOrd="0" destOrd="1" presId="urn:microsoft.com/office/officeart/2005/8/layout/vList5"/>
    <dgm:cxn modelId="{8EC34290-2928-43F2-8490-19CAC7D05AE9}" type="presParOf" srcId="{7A71112B-E420-44C6-9B86-D750B0DBCB5C}" destId="{3113CEAD-4830-4B7D-AAB5-06FED689CE66}" srcOrd="0" destOrd="0" presId="urn:microsoft.com/office/officeart/2005/8/layout/vList5"/>
    <dgm:cxn modelId="{D2FD56D1-00F4-4FBB-97AC-BFE8FEB11C81}" type="presParOf" srcId="{3113CEAD-4830-4B7D-AAB5-06FED689CE66}" destId="{95B1ED7B-96C6-4BA4-AF91-17E61BA1C43C}" srcOrd="0" destOrd="0" presId="urn:microsoft.com/office/officeart/2005/8/layout/vList5"/>
    <dgm:cxn modelId="{0674801A-FECE-4555-9D7E-47C4DC94B397}" type="presParOf" srcId="{3113CEAD-4830-4B7D-AAB5-06FED689CE66}" destId="{42E6FAE1-EC1D-443E-8743-6A95E1332CA7}" srcOrd="1" destOrd="0" presId="urn:microsoft.com/office/officeart/2005/8/layout/vList5"/>
    <dgm:cxn modelId="{D553CBF4-AB5B-45A6-83B5-AC1EF5ABEA54}" type="presParOf" srcId="{7A71112B-E420-44C6-9B86-D750B0DBCB5C}" destId="{6BA5C2EC-B47C-42D1-B630-206BCA8496B5}" srcOrd="1" destOrd="0" presId="urn:microsoft.com/office/officeart/2005/8/layout/vList5"/>
    <dgm:cxn modelId="{AB0A4BDB-9496-4F3A-899B-EF6B07AB284B}" type="presParOf" srcId="{7A71112B-E420-44C6-9B86-D750B0DBCB5C}" destId="{AA05A68C-F26C-4895-9EFC-A019CE539A1C}" srcOrd="2" destOrd="0" presId="urn:microsoft.com/office/officeart/2005/8/layout/vList5"/>
    <dgm:cxn modelId="{6946ED0E-E6D7-428A-8B7E-0C711FFF014B}" type="presParOf" srcId="{AA05A68C-F26C-4895-9EFC-A019CE539A1C}" destId="{CD8A40EE-8C90-47D0-9942-E4899B3B1BEF}" srcOrd="0" destOrd="0" presId="urn:microsoft.com/office/officeart/2005/8/layout/vList5"/>
    <dgm:cxn modelId="{5904DB0E-AEBC-43DC-90A9-F433FCEBF3CF}" type="presParOf" srcId="{AA05A68C-F26C-4895-9EFC-A019CE539A1C}" destId="{395AF374-8F80-475A-A65E-8BEFC858836F}" srcOrd="1" destOrd="0" presId="urn:microsoft.com/office/officeart/2005/8/layout/vList5"/>
    <dgm:cxn modelId="{7BE482DC-8F0D-44E4-B7FB-A1B0A0D9B4CF}" type="presParOf" srcId="{7A71112B-E420-44C6-9B86-D750B0DBCB5C}" destId="{9BF89B49-39C9-416F-9721-6E59F43124F4}" srcOrd="3" destOrd="0" presId="urn:microsoft.com/office/officeart/2005/8/layout/vList5"/>
    <dgm:cxn modelId="{5862F55E-6AA8-43DE-A383-B23C6CAF488A}" type="presParOf" srcId="{7A71112B-E420-44C6-9B86-D750B0DBCB5C}" destId="{131167FC-608D-494E-B006-B2FAB6BD8C6A}" srcOrd="4" destOrd="0" presId="urn:microsoft.com/office/officeart/2005/8/layout/vList5"/>
    <dgm:cxn modelId="{BC09AA73-57D3-4AAE-B0DC-1F7BB48A362A}" type="presParOf" srcId="{131167FC-608D-494E-B006-B2FAB6BD8C6A}" destId="{D948D3E8-C233-413F-8AE2-C10E020214EF}" srcOrd="0" destOrd="0" presId="urn:microsoft.com/office/officeart/2005/8/layout/vList5"/>
    <dgm:cxn modelId="{94EBA6A5-773E-4689-88E5-F1E5D1B07665}" type="presParOf" srcId="{131167FC-608D-494E-B006-B2FAB6BD8C6A}" destId="{C4C5D174-A6A4-40DC-9ADA-80E82852B2D0}" srcOrd="1" destOrd="0" presId="urn:microsoft.com/office/officeart/2005/8/layout/vList5"/>
    <dgm:cxn modelId="{5CA91D9E-76D1-471B-A95F-E6A2635DDAF5}" type="presParOf" srcId="{7A71112B-E420-44C6-9B86-D750B0DBCB5C}" destId="{E3897082-EA41-4BFA-9086-01F4DB0095BF}" srcOrd="5" destOrd="0" presId="urn:microsoft.com/office/officeart/2005/8/layout/vList5"/>
    <dgm:cxn modelId="{35B0F778-70E9-4C0F-9C9B-6F88F00D5816}" type="presParOf" srcId="{7A71112B-E420-44C6-9B86-D750B0DBCB5C}" destId="{34A4C57D-B4C4-4463-9006-A669BC008B83}" srcOrd="6" destOrd="0" presId="urn:microsoft.com/office/officeart/2005/8/layout/vList5"/>
    <dgm:cxn modelId="{5A419D5D-5121-47C4-8C43-213793B0E43C}" type="presParOf" srcId="{34A4C57D-B4C4-4463-9006-A669BC008B83}" destId="{5B64C58A-5DB2-4C50-BE2E-9D6885070A8F}" srcOrd="0" destOrd="0" presId="urn:microsoft.com/office/officeart/2005/8/layout/vList5"/>
    <dgm:cxn modelId="{5C7C3EA8-7445-4775-810C-BE07D18A1327}" type="presParOf" srcId="{34A4C57D-B4C4-4463-9006-A669BC008B83}" destId="{217B006C-8EDE-4109-B625-355EAE4A1236}" srcOrd="1" destOrd="0" presId="urn:microsoft.com/office/officeart/2005/8/layout/vList5"/>
    <dgm:cxn modelId="{244A51FF-FB48-46AA-B70B-EA8F712B342A}" type="presParOf" srcId="{7A71112B-E420-44C6-9B86-D750B0DBCB5C}" destId="{336FD436-7438-4741-AC22-3E5735FB22E6}" srcOrd="7" destOrd="0" presId="urn:microsoft.com/office/officeart/2005/8/layout/vList5"/>
    <dgm:cxn modelId="{FE5622BC-AC07-4B72-A0BE-D28B2A3DE6B4}" type="presParOf" srcId="{7A71112B-E420-44C6-9B86-D750B0DBCB5C}" destId="{D713746B-59BB-4230-A2AD-3A38FC096C26}" srcOrd="8" destOrd="0" presId="urn:microsoft.com/office/officeart/2005/8/layout/vList5"/>
    <dgm:cxn modelId="{B1071DB4-2C4F-49B0-A440-7991A0141F93}" type="presParOf" srcId="{D713746B-59BB-4230-A2AD-3A38FC096C26}" destId="{A1D3F7EA-705E-40BF-85AF-105F8B247B98}" srcOrd="0" destOrd="0" presId="urn:microsoft.com/office/officeart/2005/8/layout/vList5"/>
    <dgm:cxn modelId="{96A3EB06-8162-407C-A823-256DE5655A1F}"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AFE56-A01A-495B-8915-70E0F179D7B6}">
      <dsp:nvSpPr>
        <dsp:cNvPr id="0" name=""/>
        <dsp:cNvSpPr/>
      </dsp:nvSpPr>
      <dsp:spPr>
        <a:xfrm>
          <a:off x="679617" y="0"/>
          <a:ext cx="7702334" cy="35289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5F343B-CE78-4270-9961-71F3B0B25C3C}">
      <dsp:nvSpPr>
        <dsp:cNvPr id="0" name=""/>
        <dsp:cNvSpPr/>
      </dsp:nvSpPr>
      <dsp:spPr>
        <a:xfrm>
          <a:off x="3207" y="1058691"/>
          <a:ext cx="2820457" cy="1411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Obtención</a:t>
          </a:r>
          <a:endParaRPr lang="es-ES" sz="3800" kern="1200" dirty="0"/>
        </a:p>
      </dsp:txBody>
      <dsp:txXfrm>
        <a:off x="72115" y="1127599"/>
        <a:ext cx="2682641" cy="1273772"/>
      </dsp:txXfrm>
    </dsp:sp>
    <dsp:sp modelId="{8B92286A-FF45-4CF8-BC3E-72B17C46E179}">
      <dsp:nvSpPr>
        <dsp:cNvPr id="0" name=""/>
        <dsp:cNvSpPr/>
      </dsp:nvSpPr>
      <dsp:spPr>
        <a:xfrm>
          <a:off x="3120556" y="1058691"/>
          <a:ext cx="2820457" cy="141158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Limpieza</a:t>
          </a:r>
          <a:endParaRPr lang="es-ES" sz="3800" kern="1200" dirty="0"/>
        </a:p>
      </dsp:txBody>
      <dsp:txXfrm>
        <a:off x="3189464" y="1127599"/>
        <a:ext cx="2682641" cy="1273772"/>
      </dsp:txXfrm>
    </dsp:sp>
    <dsp:sp modelId="{05113B83-F651-40C0-AFCE-6F30F5C83768}">
      <dsp:nvSpPr>
        <dsp:cNvPr id="0" name=""/>
        <dsp:cNvSpPr/>
      </dsp:nvSpPr>
      <dsp:spPr>
        <a:xfrm>
          <a:off x="6237904" y="1058691"/>
          <a:ext cx="2820457" cy="141158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Formateado</a:t>
          </a:r>
          <a:endParaRPr lang="es-ES" sz="3800" kern="1200" dirty="0"/>
        </a:p>
      </dsp:txBody>
      <dsp:txXfrm>
        <a:off x="6306812" y="1127599"/>
        <a:ext cx="2682641" cy="1273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271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52943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4041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99098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7119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4354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63386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9095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34956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92230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22/06/2018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003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B0A28-C96D-4340-B2A3-6F90076096DF}" type="datetimeFigureOut">
              <a:rPr lang="es-ES" smtClean="0"/>
              <a:pPr/>
              <a:t>22/06/2018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58F30-2955-457C-A2B0-C097761050A9}" type="slidenum">
              <a:rPr lang="es-ES" smtClean="0"/>
              <a:pPr/>
              <a:t>‹Nº›</a:t>
            </a:fld>
            <a:endParaRPr lang="es-ES"/>
          </a:p>
        </p:txBody>
      </p:sp>
    </p:spTree>
    <p:extLst>
      <p:ext uri="{BB962C8B-B14F-4D97-AF65-F5344CB8AC3E}">
        <p14:creationId xmlns:p14="http://schemas.microsoft.com/office/powerpoint/2010/main" val="27447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5.xml"/><Relationship Id="rId7" Type="http://schemas.openxmlformats.org/officeDocument/2006/relationships/image" Target="../media/image1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gi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56.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smtClean="0">
                <a:latin typeface="Garamond" pitchFamily="18" charset="0"/>
              </a:rPr>
              <a:t>Construyendo un Modelo ML</a:t>
            </a:r>
            <a:br>
              <a:rPr lang="es-ES" sz="4400" dirty="0" smtClean="0">
                <a:latin typeface="Garamond" pitchFamily="18" charset="0"/>
              </a:rPr>
            </a:br>
            <a:r>
              <a:rPr lang="es-ES" sz="4400" dirty="0" smtClean="0">
                <a:latin typeface="Garamond" pitchFamily="18" charset="0"/>
              </a:rPr>
              <a:t>… paso a paso</a:t>
            </a:r>
            <a:endParaRPr lang="es-ES" sz="4400" dirty="0">
              <a:latin typeface="Garamond" pitchFamily="18" charset="0"/>
            </a:endParaRPr>
          </a:p>
        </p:txBody>
      </p:sp>
      <p:sp>
        <p:nvSpPr>
          <p:cNvPr id="5" name="2 Subtítulo"/>
          <p:cNvSpPr>
            <a:spLocks noGrp="1"/>
          </p:cNvSpPr>
          <p:nvPr>
            <p:ph type="subTitle" idx="1"/>
          </p:nvPr>
        </p:nvSpPr>
        <p:spPr>
          <a:xfrm>
            <a:off x="1828800" y="3886200"/>
            <a:ext cx="8534400" cy="1752600"/>
          </a:xfrm>
        </p:spPr>
        <p:txBody>
          <a:bodyPr>
            <a:normAutofit/>
          </a:bodyPr>
          <a:lstStyle/>
          <a:p>
            <a:r>
              <a:rPr lang="es-ES" sz="3200" dirty="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20735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583247701"/>
              </p:ext>
            </p:extLst>
          </p:nvPr>
        </p:nvGraphicFramePr>
        <p:xfrm>
          <a:off x="1566174" y="1850246"/>
          <a:ext cx="9061570" cy="352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p:txBody>
          <a:bodyPr/>
          <a:lstStyle/>
          <a:p>
            <a:r>
              <a:rPr lang="es-ES" dirty="0" smtClean="0">
                <a:latin typeface="Garamond" panose="02020404030301010803" pitchFamily="18" charset="0"/>
              </a:rPr>
              <a:t>Preparación de Datos</a:t>
            </a:r>
            <a:endParaRPr lang="es-ES" dirty="0">
              <a:latin typeface="Garamond" panose="02020404030301010803" pitchFamily="18" charset="0"/>
            </a:endParaRPr>
          </a:p>
        </p:txBody>
      </p:sp>
      <p:sp>
        <p:nvSpPr>
          <p:cNvPr id="3" name="Marcador de contenido 2"/>
          <p:cNvSpPr>
            <a:spLocks noGrp="1"/>
          </p:cNvSpPr>
          <p:nvPr>
            <p:ph idx="1"/>
          </p:nvPr>
        </p:nvSpPr>
        <p:spPr>
          <a:xfrm>
            <a:off x="838200" y="1808373"/>
            <a:ext cx="5838645" cy="683303"/>
          </a:xfrm>
        </p:spPr>
        <p:txBody>
          <a:bodyPr/>
          <a:lstStyle/>
          <a:p>
            <a:pPr marL="0" indent="0">
              <a:buNone/>
            </a:pPr>
            <a:r>
              <a:rPr lang="es-ES" dirty="0" smtClean="0">
                <a:latin typeface="Garamond" panose="02020404030301010803" pitchFamily="18" charset="0"/>
              </a:rPr>
              <a:t>Consta, esencialmente, de 3 pasos:</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data extrac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629" y="4376560"/>
            <a:ext cx="1992402" cy="13519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data clean"/>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1705" y="4376560"/>
            <a:ext cx="2034067" cy="187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6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Obtención</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2487583"/>
          </a:xfrm>
        </p:spPr>
        <p:txBody>
          <a:bodyPr>
            <a:normAutofit/>
          </a:bodyPr>
          <a:lstStyle/>
          <a:p>
            <a:pPr marL="0" indent="0">
              <a:buNone/>
            </a:pPr>
            <a:r>
              <a:rPr lang="es-ES" dirty="0" smtClean="0">
                <a:latin typeface="Garamond" panose="02020404030301010803" pitchFamily="18" charset="0"/>
              </a:rPr>
              <a:t>Por medio de consultas SQL, fichero CSV, </a:t>
            </a:r>
            <a:r>
              <a:rPr lang="es-ES" dirty="0" err="1" smtClean="0">
                <a:latin typeface="Garamond" panose="02020404030301010803" pitchFamily="18" charset="0"/>
              </a:rPr>
              <a:t>Tab</a:t>
            </a:r>
            <a:r>
              <a:rPr lang="es-ES" dirty="0" smtClean="0">
                <a:latin typeface="Garamond" panose="02020404030301010803" pitchFamily="18" charset="0"/>
              </a:rPr>
              <a:t>,  etc… se obtiene una estructura regular en forma de tabla (</a:t>
            </a:r>
            <a:r>
              <a:rPr lang="es-ES" dirty="0" err="1" smtClean="0">
                <a:latin typeface="Garamond" panose="02020404030301010803" pitchFamily="18" charset="0"/>
              </a:rPr>
              <a:t>dataframe</a:t>
            </a:r>
            <a:r>
              <a:rPr lang="es-ES" dirty="0" smtClean="0">
                <a:latin typeface="Garamond" panose="02020404030301010803" pitchFamily="18" charset="0"/>
              </a:rPr>
              <a:t>)</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1089625" y="2840174"/>
            <a:ext cx="3781855" cy="3940194"/>
          </a:xfrm>
          <a:prstGeom prst="rect">
            <a:avLst/>
          </a:prstGeom>
        </p:spPr>
      </p:pic>
      <p:pic>
        <p:nvPicPr>
          <p:cNvPr id="7" name="Imagen 6"/>
          <p:cNvPicPr>
            <a:picLocks noChangeAspect="1"/>
          </p:cNvPicPr>
          <p:nvPr/>
        </p:nvPicPr>
        <p:blipFill>
          <a:blip r:embed="rId4"/>
          <a:stretch>
            <a:fillRect/>
          </a:stretch>
        </p:blipFill>
        <p:spPr>
          <a:xfrm>
            <a:off x="4872713" y="2758868"/>
            <a:ext cx="7225063" cy="3883471"/>
          </a:xfrm>
          <a:prstGeom prst="rect">
            <a:avLst/>
          </a:prstGeom>
        </p:spPr>
      </p:pic>
    </p:spTree>
    <p:extLst>
      <p:ext uri="{BB962C8B-B14F-4D97-AF65-F5344CB8AC3E}">
        <p14:creationId xmlns:p14="http://schemas.microsoft.com/office/powerpoint/2010/main" val="2060129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Limpieza</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Valores faltantes</a:t>
            </a:r>
            <a:r>
              <a:rPr lang="es-ES" dirty="0" smtClean="0">
                <a:latin typeface="Garamond" panose="02020404030301010803" pitchFamily="18" charset="0"/>
              </a:rPr>
              <a:t>: Si el porcentaje de faltantes de una columna es alto, eliminarla. Si no, imputar los faltantes.</a:t>
            </a:r>
          </a:p>
          <a:p>
            <a:r>
              <a:rPr lang="es-ES" b="1" dirty="0" err="1" smtClean="0">
                <a:latin typeface="Garamond" panose="02020404030301010803" pitchFamily="18" charset="0"/>
              </a:rPr>
              <a:t>Outliers</a:t>
            </a:r>
            <a:r>
              <a:rPr lang="es-ES" dirty="0" smtClean="0">
                <a:latin typeface="Garamond" panose="02020404030301010803" pitchFamily="18" charset="0"/>
              </a:rPr>
              <a:t>: Valores que se salen </a:t>
            </a:r>
            <a:br>
              <a:rPr lang="es-ES" dirty="0" smtClean="0">
                <a:latin typeface="Garamond" panose="02020404030301010803" pitchFamily="18" charset="0"/>
              </a:rPr>
            </a:br>
            <a:r>
              <a:rPr lang="es-ES" dirty="0" smtClean="0">
                <a:latin typeface="Garamond" panose="02020404030301010803" pitchFamily="18" charset="0"/>
              </a:rPr>
              <a:t>de lo normal.</a:t>
            </a:r>
          </a:p>
          <a:p>
            <a:pPr lvl="1"/>
            <a:r>
              <a:rPr lang="es-ES" dirty="0" smtClean="0">
                <a:latin typeface="Garamond" panose="02020404030301010803" pitchFamily="18" charset="0"/>
              </a:rPr>
              <a:t>Umbral de confianza</a:t>
            </a:r>
          </a:p>
          <a:p>
            <a:pPr lvl="1"/>
            <a:r>
              <a:rPr lang="es-ES" dirty="0" smtClean="0">
                <a:latin typeface="Garamond" panose="02020404030301010803" pitchFamily="18" charset="0"/>
              </a:rPr>
              <a:t>Otros métodos robustos </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srcRect r="29911"/>
          <a:stretch/>
        </p:blipFill>
        <p:spPr>
          <a:xfrm>
            <a:off x="6590581" y="2586995"/>
            <a:ext cx="5448450" cy="4169464"/>
          </a:xfrm>
          <a:prstGeom prst="rect">
            <a:avLst/>
          </a:prstGeom>
        </p:spPr>
      </p:pic>
      <p:pic>
        <p:nvPicPr>
          <p:cNvPr id="9" name="Imagen 8"/>
          <p:cNvPicPr>
            <a:picLocks noChangeAspect="1"/>
          </p:cNvPicPr>
          <p:nvPr/>
        </p:nvPicPr>
        <p:blipFill>
          <a:blip r:embed="rId4"/>
          <a:stretch>
            <a:fillRect/>
          </a:stretch>
        </p:blipFill>
        <p:spPr>
          <a:xfrm>
            <a:off x="444708" y="4396392"/>
            <a:ext cx="6145872" cy="2125895"/>
          </a:xfrm>
          <a:prstGeom prst="rect">
            <a:avLst/>
          </a:prstGeom>
        </p:spPr>
      </p:pic>
    </p:spTree>
    <p:extLst>
      <p:ext uri="{BB962C8B-B14F-4D97-AF65-F5344CB8AC3E}">
        <p14:creationId xmlns:p14="http://schemas.microsoft.com/office/powerpoint/2010/main" val="1611706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Formateado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Tienen el objetivo de </a:t>
            </a:r>
            <a:r>
              <a:rPr lang="es-ES" dirty="0" smtClean="0">
                <a:latin typeface="Garamond" panose="02020404030301010803" pitchFamily="18" charset="0"/>
              </a:rPr>
              <a:t>ajustar los datos </a:t>
            </a:r>
            <a:r>
              <a:rPr lang="es-ES" dirty="0">
                <a:latin typeface="Garamond" panose="02020404030301010803" pitchFamily="18" charset="0"/>
              </a:rPr>
              <a:t>a las necesidades del algoritmo a usar.</a:t>
            </a:r>
          </a:p>
          <a:p>
            <a:pPr marL="0" indent="0">
              <a:buNone/>
            </a:pPr>
            <a:r>
              <a:rPr lang="es-ES" dirty="0" smtClean="0">
                <a:latin typeface="Garamond" panose="02020404030301010803" pitchFamily="18" charset="0"/>
              </a:rPr>
              <a:t>Por ejemplo, codificar </a:t>
            </a:r>
            <a:r>
              <a:rPr lang="es-ES" dirty="0">
                <a:latin typeface="Garamond" panose="02020404030301010803" pitchFamily="18" charset="0"/>
              </a:rPr>
              <a:t>variables categóricas: </a:t>
            </a:r>
            <a:endParaRPr lang="es-ES" dirty="0" smtClean="0">
              <a:latin typeface="Garamond" panose="02020404030301010803" pitchFamily="18" charset="0"/>
            </a:endParaRPr>
          </a:p>
          <a:p>
            <a:r>
              <a:rPr lang="es-ES" dirty="0" smtClean="0">
                <a:latin typeface="Garamond" panose="02020404030301010803" pitchFamily="18" charset="0"/>
              </a:rPr>
              <a:t>Pasar </a:t>
            </a:r>
            <a:r>
              <a:rPr lang="es-ES" dirty="0">
                <a:latin typeface="Garamond" panose="02020404030301010803" pitchFamily="18" charset="0"/>
              </a:rPr>
              <a:t>a numéricas, o bien </a:t>
            </a:r>
            <a:endParaRPr lang="es-ES" dirty="0" smtClean="0">
              <a:latin typeface="Garamond" panose="02020404030301010803" pitchFamily="18" charset="0"/>
            </a:endParaRPr>
          </a:p>
          <a:p>
            <a:r>
              <a:rPr lang="es-ES" dirty="0" smtClean="0">
                <a:latin typeface="Garamond" panose="02020404030301010803" pitchFamily="18" charset="0"/>
              </a:rPr>
              <a:t>Crear </a:t>
            </a:r>
            <a:r>
              <a:rPr lang="es-ES" dirty="0">
                <a:latin typeface="Garamond" panose="02020404030301010803" pitchFamily="18" charset="0"/>
              </a:rPr>
              <a:t>variables nuevas "</a:t>
            </a:r>
            <a:r>
              <a:rPr lang="es-ES" dirty="0" err="1">
                <a:latin typeface="Garamond" panose="02020404030301010803" pitchFamily="18" charset="0"/>
              </a:rPr>
              <a:t>dummy</a:t>
            </a:r>
            <a:r>
              <a:rPr lang="es-ES" dirty="0" smtClean="0">
                <a:latin typeface="Garamond" panose="02020404030301010803" pitchFamily="18" charset="0"/>
              </a:rPr>
              <a:t>"</a:t>
            </a: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1592561" y="4023593"/>
            <a:ext cx="9229725" cy="1933575"/>
          </a:xfrm>
          <a:prstGeom prst="rect">
            <a:avLst/>
          </a:prstGeom>
        </p:spPr>
      </p:pic>
    </p:spTree>
    <p:extLst>
      <p:ext uri="{BB962C8B-B14F-4D97-AF65-F5344CB8AC3E}">
        <p14:creationId xmlns:p14="http://schemas.microsoft.com/office/powerpoint/2010/main" val="2585874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97489178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2993571"/>
            <a:ext cx="11081657" cy="37229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Rectángulo"/>
          <p:cNvSpPr/>
          <p:nvPr/>
        </p:nvSpPr>
        <p:spPr>
          <a:xfrm>
            <a:off x="381000" y="174171"/>
            <a:ext cx="11081657" cy="156754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Una </a:t>
            </a:r>
            <a:r>
              <a:rPr lang="es-ES" b="1" dirty="0" smtClean="0">
                <a:latin typeface="Garamond" panose="02020404030301010803" pitchFamily="18" charset="0"/>
              </a:rPr>
              <a:t>característica </a:t>
            </a:r>
            <a:r>
              <a:rPr lang="es-ES" dirty="0" smtClean="0">
                <a:latin typeface="Garamond" panose="02020404030301010803" pitchFamily="18" charset="0"/>
              </a:rPr>
              <a:t>(</a:t>
            </a:r>
            <a:r>
              <a:rPr lang="es-ES" b="1" dirty="0" err="1" smtClean="0">
                <a:latin typeface="Garamond" panose="02020404030301010803" pitchFamily="18" charset="0"/>
              </a:rPr>
              <a:t>feature</a:t>
            </a:r>
            <a:r>
              <a:rPr lang="es-ES" dirty="0" smtClean="0">
                <a:latin typeface="Garamond" panose="02020404030301010803" pitchFamily="18" charset="0"/>
              </a:rPr>
              <a:t>) </a:t>
            </a:r>
            <a:r>
              <a:rPr lang="es-ES" dirty="0">
                <a:latin typeface="Garamond" panose="02020404030301010803" pitchFamily="18" charset="0"/>
              </a:rPr>
              <a:t>es una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propiedad </a:t>
            </a:r>
            <a:r>
              <a:rPr lang="es-ES" dirty="0">
                <a:latin typeface="Garamond" panose="02020404030301010803" pitchFamily="18" charset="0"/>
              </a:rPr>
              <a:t>individual medible </a:t>
            </a:r>
            <a:r>
              <a:rPr lang="es-ES" dirty="0" smtClean="0">
                <a:latin typeface="Garamond" panose="02020404030301010803" pitchFamily="18" charset="0"/>
              </a:rPr>
              <a:t>del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fenómeno/problema </a:t>
            </a:r>
            <a:r>
              <a:rPr lang="es-ES" dirty="0">
                <a:latin typeface="Garamond" panose="02020404030301010803" pitchFamily="18" charset="0"/>
              </a:rPr>
              <a:t>que está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siendo </a:t>
            </a:r>
            <a:r>
              <a:rPr lang="es-ES" dirty="0" smtClean="0">
                <a:latin typeface="Garamond" panose="02020404030301010803" pitchFamily="18" charset="0"/>
              </a:rPr>
              <a:t>analizado.</a:t>
            </a:r>
          </a:p>
          <a:p>
            <a:pPr marL="0" indent="0">
              <a:buNone/>
            </a:pPr>
            <a:endParaRPr lang="es-ES" dirty="0">
              <a:latin typeface="Garamond" panose="02020404030301010803" pitchFamily="18" charset="0"/>
            </a:endParaRPr>
          </a:p>
          <a:p>
            <a:pPr marL="0" indent="0">
              <a:buNone/>
            </a:pPr>
            <a:endParaRPr lang="es-ES" dirty="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número de </a:t>
            </a:r>
            <a:r>
              <a:rPr lang="es-ES" dirty="0" smtClean="0">
                <a:latin typeface="Garamond" panose="02020404030301010803" pitchFamily="18" charset="0"/>
              </a:rPr>
              <a:t>características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llama </a:t>
            </a:r>
            <a:r>
              <a:rPr lang="es-ES" b="1" dirty="0">
                <a:latin typeface="Garamond" panose="02020404030301010803" pitchFamily="18" charset="0"/>
              </a:rPr>
              <a:t>dimensión</a:t>
            </a:r>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_images/DataTable-stamped.png"/>
          <p:cNvPicPr>
            <a:picLocks noChangeAspect="1" noChangeArrowheads="1"/>
          </p:cNvPicPr>
          <p:nvPr/>
        </p:nvPicPr>
        <p:blipFill rotWithShape="1">
          <a:blip r:embed="rId3">
            <a:extLst>
              <a:ext uri="{28A0092B-C50C-407E-A947-70E740481C1C}">
                <a14:useLocalDpi xmlns:a14="http://schemas.microsoft.com/office/drawing/2010/main" val="0"/>
              </a:ext>
            </a:extLst>
          </a:blip>
          <a:srcRect l="27197" t="11294" r="6784" b="4342"/>
          <a:stretch/>
        </p:blipFill>
        <p:spPr bwMode="auto">
          <a:xfrm>
            <a:off x="5995358" y="1674659"/>
            <a:ext cx="5943600" cy="512295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384212" y="1690688"/>
            <a:ext cx="4502988" cy="5106927"/>
          </a:xfrm>
          <a:prstGeom prst="rect">
            <a:avLst/>
          </a:prstGeom>
          <a:solidFill>
            <a:srgbClr val="FF31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2522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715992" y="1825624"/>
            <a:ext cx="10860657" cy="4678693"/>
          </a:xfrm>
        </p:spPr>
        <p:txBody>
          <a:bodyPr>
            <a:normAutofit/>
          </a:bodyPr>
          <a:lstStyle/>
          <a:p>
            <a:pPr marL="0" indent="0">
              <a:buNone/>
            </a:pPr>
            <a:r>
              <a:rPr lang="es-ES" b="1" dirty="0">
                <a:latin typeface="Garamond" panose="02020404030301010803" pitchFamily="18" charset="0"/>
              </a:rPr>
              <a:t>Ingeniería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es el proceso de transformar datos en bruto en </a:t>
            </a:r>
            <a:r>
              <a:rPr lang="es-ES" dirty="0" smtClean="0">
                <a:latin typeface="Garamond" panose="02020404030301010803" pitchFamily="18" charset="0"/>
              </a:rPr>
              <a:t>características relevantes. Lo que se suele buscar es que sean:</a:t>
            </a:r>
            <a:endParaRPr lang="es-ES" dirty="0">
              <a:latin typeface="Garamond" panose="02020404030301010803" pitchFamily="18" charset="0"/>
            </a:endParaRPr>
          </a:p>
          <a:p>
            <a:r>
              <a:rPr lang="es-ES" b="1" dirty="0" smtClean="0">
                <a:latin typeface="Garamond" panose="02020404030301010803" pitchFamily="18" charset="0"/>
              </a:rPr>
              <a:t>Informativas</a:t>
            </a:r>
            <a:r>
              <a:rPr lang="es-ES" dirty="0">
                <a:latin typeface="Garamond" panose="02020404030301010803" pitchFamily="18" charset="0"/>
              </a:rPr>
              <a:t>: Proporciona datos útiles para </a:t>
            </a:r>
            <a:r>
              <a:rPr lang="es-ES" dirty="0" smtClean="0"/>
              <a:t>el</a:t>
            </a:r>
            <a:r>
              <a:rPr lang="es-ES" dirty="0" smtClean="0">
                <a:latin typeface="Garamond" panose="02020404030301010803" pitchFamily="18" charset="0"/>
              </a:rPr>
              <a:t> </a:t>
            </a:r>
            <a:r>
              <a:rPr lang="es-ES" dirty="0">
                <a:latin typeface="Garamond" panose="02020404030301010803" pitchFamily="18" charset="0"/>
              </a:rPr>
              <a:t>modelo </a:t>
            </a:r>
            <a:r>
              <a:rPr lang="es-ES" dirty="0" smtClean="0">
                <a:latin typeface="Garamond" panose="02020404030301010803" pitchFamily="18" charset="0"/>
              </a:rPr>
              <a:t>de aprendizaje con </a:t>
            </a:r>
            <a:r>
              <a:rPr lang="es-ES" dirty="0">
                <a:latin typeface="Garamond" panose="02020404030301010803" pitchFamily="18" charset="0"/>
              </a:rPr>
              <a:t>el fin de predecir correctamente la </a:t>
            </a:r>
            <a:r>
              <a:rPr lang="es-ES" dirty="0" smtClean="0">
                <a:latin typeface="Garamond" panose="02020404030301010803" pitchFamily="18" charset="0"/>
              </a:rPr>
              <a:t>etiqueta.</a:t>
            </a:r>
            <a:endParaRPr lang="es-ES" dirty="0">
              <a:latin typeface="Garamond" panose="02020404030301010803" pitchFamily="18" charset="0"/>
            </a:endParaRPr>
          </a:p>
          <a:p>
            <a:r>
              <a:rPr lang="es-ES" b="1" dirty="0" smtClean="0">
                <a:latin typeface="Garamond" panose="02020404030301010803" pitchFamily="18" charset="0"/>
              </a:rPr>
              <a:t>Discriminativa</a:t>
            </a:r>
            <a:r>
              <a:rPr lang="es-ES" dirty="0">
                <a:latin typeface="Garamond" panose="02020404030301010803" pitchFamily="18" charset="0"/>
              </a:rPr>
              <a:t>: Ayuda </a:t>
            </a:r>
            <a:r>
              <a:rPr lang="es-ES" dirty="0" smtClean="0">
                <a:latin typeface="Garamond" panose="02020404030301010803" pitchFamily="18" charset="0"/>
              </a:rPr>
              <a:t>al modelo </a:t>
            </a:r>
            <a:r>
              <a:rPr lang="es-ES" dirty="0">
                <a:latin typeface="Garamond" panose="02020404030301010803" pitchFamily="18" charset="0"/>
              </a:rPr>
              <a:t>a diferenciar entre los ejemplos de </a:t>
            </a:r>
            <a:r>
              <a:rPr lang="es-ES" dirty="0" smtClean="0">
                <a:latin typeface="Garamond" panose="02020404030301010803" pitchFamily="18" charset="0"/>
              </a:rPr>
              <a:t>entrenamiento.</a:t>
            </a:r>
            <a:endParaRPr lang="es-ES" dirty="0">
              <a:latin typeface="Garamond" panose="02020404030301010803" pitchFamily="18" charset="0"/>
            </a:endParaRPr>
          </a:p>
          <a:p>
            <a:r>
              <a:rPr lang="es-ES" b="1" dirty="0" smtClean="0">
                <a:latin typeface="Garamond" panose="02020404030301010803" pitchFamily="18" charset="0"/>
              </a:rPr>
              <a:t>No </a:t>
            </a:r>
            <a:r>
              <a:rPr lang="es-ES" b="1" dirty="0">
                <a:latin typeface="Garamond" panose="02020404030301010803" pitchFamily="18" charset="0"/>
              </a:rPr>
              <a:t>redundante</a:t>
            </a:r>
            <a:r>
              <a:rPr lang="es-ES" dirty="0">
                <a:latin typeface="Garamond" panose="02020404030301010803" pitchFamily="18" charset="0"/>
              </a:rPr>
              <a:t>: No hay dos características que den la misma </a:t>
            </a:r>
            <a:r>
              <a:rPr lang="es-ES" dirty="0" smtClean="0">
                <a:latin typeface="Garamond" panose="02020404030301010803" pitchFamily="18" charset="0"/>
              </a:rPr>
              <a:t>información.</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Es </a:t>
            </a:r>
            <a:r>
              <a:rPr lang="es-ES" dirty="0">
                <a:latin typeface="Garamond" panose="02020404030301010803" pitchFamily="18" charset="0"/>
              </a:rPr>
              <a:t>decir, producen una mejora del rendimiento del modelo sobre datos no observados.</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10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b="1" dirty="0">
                <a:latin typeface="Garamond" panose="02020404030301010803" pitchFamily="18" charset="0"/>
              </a:rPr>
              <a:t>Ingeniería de C</a:t>
            </a:r>
            <a:r>
              <a:rPr lang="es-ES" b="1" dirty="0" smtClean="0">
                <a:latin typeface="Garamond" panose="02020404030301010803" pitchFamily="18" charset="0"/>
              </a:rPr>
              <a:t>aracterísticas </a:t>
            </a:r>
            <a:r>
              <a:rPr lang="es-ES" dirty="0" smtClean="0">
                <a:latin typeface="Garamond" panose="02020404030301010803" pitchFamily="18" charset="0"/>
              </a:rPr>
              <a:t>es </a:t>
            </a:r>
            <a:r>
              <a:rPr lang="es-ES" dirty="0">
                <a:latin typeface="Garamond" panose="02020404030301010803" pitchFamily="18" charset="0"/>
              </a:rPr>
              <a:t>el proceso de transformar datos en bruto en características relevantes, es decir</a:t>
            </a:r>
            <a:r>
              <a:rPr lang="es-ES" dirty="0" smtClean="0">
                <a:latin typeface="Garamond" panose="02020404030301010803" pitchFamily="18" charset="0"/>
              </a:rPr>
              <a:t>:</a:t>
            </a: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¿Ejemplos de </a:t>
            </a:r>
            <a:r>
              <a:rPr lang="es-ES" dirty="0">
                <a:latin typeface="Garamond" panose="02020404030301010803" pitchFamily="18" charset="0"/>
              </a:rPr>
              <a:t>características </a:t>
            </a:r>
            <a:r>
              <a:rPr lang="es-ES" dirty="0" smtClean="0">
                <a:latin typeface="Garamond" panose="02020404030301010803" pitchFamily="18" charset="0"/>
              </a:rPr>
              <a:t>y su clasificación respecto al precio de venta?</a:t>
            </a:r>
          </a:p>
          <a:p>
            <a:pPr marL="0" indent="0">
              <a:buNone/>
            </a:pP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val="493060004"/>
              </p:ext>
            </p:extLst>
          </p:nvPr>
        </p:nvGraphicFramePr>
        <p:xfrm>
          <a:off x="1868098" y="4170228"/>
          <a:ext cx="8127999" cy="182880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3606652760"/>
                    </a:ext>
                  </a:extLst>
                </a:gridCol>
                <a:gridCol w="2709333">
                  <a:extLst>
                    <a:ext uri="{9D8B030D-6E8A-4147-A177-3AD203B41FA5}">
                      <a16:colId xmlns:a16="http://schemas.microsoft.com/office/drawing/2014/main" val="2149303364"/>
                    </a:ext>
                  </a:extLst>
                </a:gridCol>
                <a:gridCol w="2709333">
                  <a:extLst>
                    <a:ext uri="{9D8B030D-6E8A-4147-A177-3AD203B41FA5}">
                      <a16:colId xmlns:a16="http://schemas.microsoft.com/office/drawing/2014/main" val="3017827292"/>
                    </a:ext>
                  </a:extLst>
                </a:gridCol>
              </a:tblGrid>
              <a:tr h="370840">
                <a:tc>
                  <a:txBody>
                    <a:bodyPr/>
                    <a:lstStyle/>
                    <a:p>
                      <a:pPr algn="ct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Sí</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a:t>
                      </a:r>
                      <a:endParaRPr lang="es-ES" sz="2400" dirty="0">
                        <a:latin typeface="Garamond" panose="02020404030301010803" pitchFamily="18" charset="0"/>
                      </a:endParaRPr>
                    </a:p>
                  </a:txBody>
                  <a:tcPr anchor="ctr"/>
                </a:tc>
                <a:extLst>
                  <a:ext uri="{0D108BD9-81ED-4DB2-BD59-A6C34878D82A}">
                    <a16:rowId xmlns:a16="http://schemas.microsoft.com/office/drawing/2014/main" val="4285965027"/>
                  </a:ext>
                </a:extLst>
              </a:tr>
              <a:tr h="370840">
                <a:tc>
                  <a:txBody>
                    <a:bodyPr/>
                    <a:lstStyle/>
                    <a:p>
                      <a:pPr algn="ctr"/>
                      <a:r>
                        <a:rPr lang="es-ES" sz="2400" b="1" dirty="0" smtClean="0">
                          <a:latin typeface="Garamond" panose="02020404030301010803" pitchFamily="18" charset="0"/>
                        </a:rPr>
                        <a:t>Informativa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Nombre del vecino</a:t>
                      </a:r>
                      <a:endParaRPr lang="es-ES" sz="2400" dirty="0">
                        <a:latin typeface="Garamond" panose="02020404030301010803" pitchFamily="18" charset="0"/>
                      </a:endParaRPr>
                    </a:p>
                  </a:txBody>
                  <a:tcPr anchor="ctr"/>
                </a:tc>
                <a:extLst>
                  <a:ext uri="{0D108BD9-81ED-4DB2-BD59-A6C34878D82A}">
                    <a16:rowId xmlns:a16="http://schemas.microsoft.com/office/drawing/2014/main" val="2066977409"/>
                  </a:ext>
                </a:extLst>
              </a:tr>
              <a:tr h="370840">
                <a:tc>
                  <a:txBody>
                    <a:bodyPr/>
                    <a:lstStyle/>
                    <a:p>
                      <a:pPr algn="ctr"/>
                      <a:r>
                        <a:rPr lang="es-ES" sz="2400" b="1" dirty="0" smtClean="0">
                          <a:latin typeface="Garamond" panose="02020404030301010803" pitchFamily="18" charset="0"/>
                        </a:rPr>
                        <a:t>Discriminativa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Habitable</a:t>
                      </a:r>
                      <a:endParaRPr lang="es-ES" sz="2400" dirty="0">
                        <a:latin typeface="Garamond" panose="02020404030301010803" pitchFamily="18" charset="0"/>
                      </a:endParaRPr>
                    </a:p>
                  </a:txBody>
                  <a:tcPr anchor="ctr"/>
                </a:tc>
                <a:extLst>
                  <a:ext uri="{0D108BD9-81ED-4DB2-BD59-A6C34878D82A}">
                    <a16:rowId xmlns:a16="http://schemas.microsoft.com/office/drawing/2014/main" val="1152536335"/>
                  </a:ext>
                </a:extLst>
              </a:tr>
              <a:tr h="370840">
                <a:tc>
                  <a:txBody>
                    <a:bodyPr/>
                    <a:lstStyle/>
                    <a:p>
                      <a:pPr algn="ctr"/>
                      <a:r>
                        <a:rPr lang="es-ES" sz="2400" b="1" dirty="0" smtClean="0">
                          <a:latin typeface="Garamond" panose="02020404030301010803" pitchFamily="18" charset="0"/>
                        </a:rPr>
                        <a:t>No redundante</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 en</a:t>
                      </a:r>
                      <a:r>
                        <a:rPr lang="es-ES" sz="2400" baseline="0" dirty="0" smtClean="0">
                          <a:latin typeface="Garamond" panose="02020404030301010803" pitchFamily="18" charset="0"/>
                        </a:rPr>
                        <a:t> hectáreas</a:t>
                      </a:r>
                      <a:endParaRPr lang="es-ES" sz="2400" dirty="0">
                        <a:latin typeface="Garamond" panose="02020404030301010803" pitchFamily="18" charset="0"/>
                      </a:endParaRPr>
                    </a:p>
                  </a:txBody>
                  <a:tcPr anchor="ctr"/>
                </a:tc>
                <a:extLst>
                  <a:ext uri="{0D108BD9-81ED-4DB2-BD59-A6C34878D82A}">
                    <a16:rowId xmlns:a16="http://schemas.microsoft.com/office/drawing/2014/main" val="3430853245"/>
                  </a:ext>
                </a:extLst>
              </a:tr>
            </a:tbl>
          </a:graphicData>
        </a:graphic>
      </p:graphicFrame>
    </p:spTree>
    <p:extLst>
      <p:ext uri="{BB962C8B-B14F-4D97-AF65-F5344CB8AC3E}">
        <p14:creationId xmlns:p14="http://schemas.microsoft.com/office/powerpoint/2010/main" val="1214449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Construcción</a:t>
            </a:r>
            <a:r>
              <a:rPr lang="es-ES" dirty="0">
                <a:latin typeface="Garamond" panose="02020404030301010803" pitchFamily="18" charset="0"/>
              </a:rPr>
              <a:t>: Convertir datos en bruto en características informativas que representan mejor el problema subyacente y que el algoritmo pueden "entender". </a:t>
            </a:r>
            <a:r>
              <a:rPr lang="es-ES" dirty="0" smtClean="0">
                <a:latin typeface="Garamond" panose="02020404030301010803" pitchFamily="18" charset="0"/>
              </a:rPr>
              <a:t>Dependen del objetivo </a:t>
            </a:r>
            <a:r>
              <a:rPr lang="es-ES" dirty="0" smtClean="0"/>
              <a:t>del </a:t>
            </a:r>
            <a:r>
              <a:rPr lang="es-ES" dirty="0" smtClean="0">
                <a:latin typeface="Garamond" panose="02020404030301010803" pitchFamily="18" charset="0"/>
              </a:rPr>
              <a:t>problema:</a:t>
            </a:r>
          </a:p>
          <a:p>
            <a:endParaRPr lang="es-ES" dirty="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pPr marL="0" indent="0">
              <a:buNone/>
            </a:pPr>
            <a:r>
              <a:rPr lang="es-ES" dirty="0" smtClean="0">
                <a:latin typeface="Garamond" panose="02020404030301010803" pitchFamily="18" charset="0"/>
              </a:rPr>
              <a:t>Aquí se </a:t>
            </a:r>
            <a:r>
              <a:rPr lang="es-ES" dirty="0">
                <a:latin typeface="Garamond" panose="02020404030301010803" pitchFamily="18" charset="0"/>
              </a:rPr>
              <a:t>pone en juego el conocimiento experto del dominio y resulta ser un paso clave</a:t>
            </a:r>
            <a:r>
              <a:rPr lang="es-ES" dirty="0" smtClean="0">
                <a:latin typeface="Garamond" panose="02020404030301010803" pitchFamily="18" charset="0"/>
              </a:rPr>
              <a:t>.</a:t>
            </a:r>
            <a:r>
              <a:rPr lang="es-ES" dirty="0">
                <a:latin typeface="Garamond" panose="02020404030301010803" pitchFamily="18" charset="0"/>
              </a:rPr>
              <a:t>	</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p:cNvGraphicFramePr>
            <a:graphicFrameLocks noGrp="1"/>
          </p:cNvGraphicFramePr>
          <p:nvPr>
            <p:extLst>
              <p:ext uri="{D42A27DB-BD31-4B8C-83A1-F6EECF244321}">
                <p14:modId xmlns:p14="http://schemas.microsoft.com/office/powerpoint/2010/main" val="1590875891"/>
              </p:ext>
            </p:extLst>
          </p:nvPr>
        </p:nvGraphicFramePr>
        <p:xfrm>
          <a:off x="1311217" y="3362991"/>
          <a:ext cx="9514935" cy="1371600"/>
        </p:xfrm>
        <a:graphic>
          <a:graphicData uri="http://schemas.openxmlformats.org/drawingml/2006/table">
            <a:tbl>
              <a:tblPr firstRow="1" bandRow="1">
                <a:tableStyleId>{6E25E649-3F16-4E02-A733-19D2CDBF48F0}</a:tableStyleId>
              </a:tblPr>
              <a:tblGrid>
                <a:gridCol w="3171645">
                  <a:extLst>
                    <a:ext uri="{9D8B030D-6E8A-4147-A177-3AD203B41FA5}">
                      <a16:colId xmlns:a16="http://schemas.microsoft.com/office/drawing/2014/main" val="2264740536"/>
                    </a:ext>
                  </a:extLst>
                </a:gridCol>
                <a:gridCol w="3171645">
                  <a:extLst>
                    <a:ext uri="{9D8B030D-6E8A-4147-A177-3AD203B41FA5}">
                      <a16:colId xmlns:a16="http://schemas.microsoft.com/office/drawing/2014/main" val="3114717584"/>
                    </a:ext>
                  </a:extLst>
                </a:gridCol>
                <a:gridCol w="3171645">
                  <a:extLst>
                    <a:ext uri="{9D8B030D-6E8A-4147-A177-3AD203B41FA5}">
                      <a16:colId xmlns:a16="http://schemas.microsoft.com/office/drawing/2014/main" val="3139442153"/>
                    </a:ext>
                  </a:extLst>
                </a:gridCol>
              </a:tblGrid>
              <a:tr h="370840">
                <a:tc>
                  <a:txBody>
                    <a:bodyPr/>
                    <a:lstStyle/>
                    <a:p>
                      <a:pPr algn="ctr"/>
                      <a:r>
                        <a:rPr lang="es-ES" sz="2400" b="1" dirty="0" smtClean="0">
                          <a:latin typeface="Garamond" panose="02020404030301010803" pitchFamily="18" charset="0"/>
                        </a:rPr>
                        <a:t>Dato</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rPr>
                        <a:t>Problema</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cs typeface="Calibri" panose="020F0502020204030204" pitchFamily="34" charset="0"/>
                        </a:rPr>
                        <a:t>Características</a:t>
                      </a:r>
                      <a:endParaRPr lang="es-ES" sz="2400" b="1" dirty="0">
                        <a:latin typeface="Garamond" panose="02020404030301010803" pitchFamily="18" charset="0"/>
                        <a:cs typeface="Calibri" panose="020F0502020204030204" pitchFamily="34" charset="0"/>
                      </a:endParaRPr>
                    </a:p>
                  </a:txBody>
                  <a:tcPr anchor="ctr"/>
                </a:tc>
                <a:extLst>
                  <a:ext uri="{0D108BD9-81ED-4DB2-BD59-A6C34878D82A}">
                    <a16:rowId xmlns:a16="http://schemas.microsoft.com/office/drawing/2014/main" val="959187012"/>
                  </a:ext>
                </a:extLst>
              </a:tr>
              <a:tr h="370840">
                <a:tc>
                  <a:txBody>
                    <a:bodyPr/>
                    <a:lstStyle/>
                    <a:p>
                      <a:pPr algn="ct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Segmentar</a:t>
                      </a:r>
                      <a:r>
                        <a:rPr lang="es-ES" sz="2400" baseline="0" dirty="0" smtClean="0">
                          <a:latin typeface="Garamond" panose="02020404030301010803" pitchFamily="18" charset="0"/>
                        </a:rPr>
                        <a:t> Población</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Edad: 33 años</a:t>
                      </a:r>
                      <a:endParaRPr lang="es-ES" sz="2400" dirty="0">
                        <a:latin typeface="Garamond" panose="02020404030301010803" pitchFamily="18" charset="0"/>
                      </a:endParaRPr>
                    </a:p>
                  </a:txBody>
                  <a:tcPr anchor="ctr"/>
                </a:tc>
                <a:extLst>
                  <a:ext uri="{0D108BD9-81ED-4DB2-BD59-A6C34878D82A}">
                    <a16:rowId xmlns:a16="http://schemas.microsoft.com/office/drawing/2014/main" val="133599134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p>
                  </a:txBody>
                  <a:tcPr anchor="ctr"/>
                </a:tc>
                <a:tc>
                  <a:txBody>
                    <a:bodyPr/>
                    <a:lstStyle/>
                    <a:p>
                      <a:pPr algn="ctr"/>
                      <a:r>
                        <a:rPr lang="es-ES" sz="2400" dirty="0" smtClean="0">
                          <a:latin typeface="Garamond" panose="02020404030301010803" pitchFamily="18" charset="0"/>
                        </a:rPr>
                        <a:t>Control automático luz</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Día: Sí</a:t>
                      </a:r>
                      <a:endParaRPr lang="es-ES" sz="2400" dirty="0">
                        <a:latin typeface="Garamond" panose="02020404030301010803" pitchFamily="18" charset="0"/>
                      </a:endParaRPr>
                    </a:p>
                  </a:txBody>
                  <a:tcPr anchor="ctr"/>
                </a:tc>
                <a:extLst>
                  <a:ext uri="{0D108BD9-81ED-4DB2-BD59-A6C34878D82A}">
                    <a16:rowId xmlns:a16="http://schemas.microsoft.com/office/drawing/2014/main" val="2586542461"/>
                  </a:ext>
                </a:extLst>
              </a:tr>
            </a:tbl>
          </a:graphicData>
        </a:graphic>
      </p:graphicFrame>
    </p:spTree>
    <p:extLst>
      <p:ext uri="{BB962C8B-B14F-4D97-AF65-F5344CB8AC3E}">
        <p14:creationId xmlns:p14="http://schemas.microsoft.com/office/powerpoint/2010/main" val="1656930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Transformación: </a:t>
            </a:r>
            <a:r>
              <a:rPr lang="es-ES" dirty="0">
                <a:latin typeface="Garamond" panose="02020404030301010803" pitchFamily="18" charset="0"/>
              </a:rPr>
              <a:t>Transformar una </a:t>
            </a:r>
            <a:r>
              <a:rPr lang="es-ES" dirty="0" smtClean="0">
                <a:latin typeface="Garamond" panose="02020404030301010803" pitchFamily="18" charset="0"/>
              </a:rPr>
              <a:t>característica </a:t>
            </a:r>
            <a:r>
              <a:rPr lang="es-ES" dirty="0">
                <a:latin typeface="Garamond" panose="02020404030301010803" pitchFamily="18" charset="0"/>
              </a:rPr>
              <a:t>en una nueva por medio de una función específica.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Por </a:t>
            </a:r>
            <a:r>
              <a:rPr lang="es-ES" dirty="0">
                <a:latin typeface="Garamond" panose="02020404030301010803" pitchFamily="18" charset="0"/>
              </a:rPr>
              <a:t>ejemplo, escalado/</a:t>
            </a:r>
            <a:r>
              <a:rPr lang="es-ES" dirty="0" err="1">
                <a:latin typeface="Garamond" panose="02020404030301010803" pitchFamily="18" charset="0"/>
              </a:rPr>
              <a:t>renormalización</a:t>
            </a:r>
            <a:r>
              <a:rPr lang="es-ES" dirty="0">
                <a:latin typeface="Garamond" panose="02020404030301010803" pitchFamily="18" charset="0"/>
              </a:rPr>
              <a:t>, o la transformación </a:t>
            </a:r>
            <a:r>
              <a:rPr lang="es-ES" dirty="0" smtClean="0">
                <a:latin typeface="Garamond" panose="02020404030301010803" pitchFamily="18" charset="0"/>
              </a:rPr>
              <a:t>log/</a:t>
            </a:r>
            <a:r>
              <a:rPr lang="es-ES" dirty="0" err="1" smtClean="0">
                <a:latin typeface="Garamond" panose="02020404030301010803" pitchFamily="18" charset="0"/>
              </a:rPr>
              <a:t>exp</a:t>
            </a:r>
            <a:r>
              <a:rPr lang="es-ES" dirty="0" smtClean="0">
                <a:latin typeface="Garamond" panose="02020404030301010803" pitchFamily="18" charset="0"/>
              </a:rPr>
              <a:t>.</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200403" y="4298470"/>
            <a:ext cx="7239000" cy="1771650"/>
          </a:xfrm>
          <a:prstGeom prst="rect">
            <a:avLst/>
          </a:prstGeom>
        </p:spPr>
      </p:pic>
    </p:spTree>
    <p:extLst>
      <p:ext uri="{BB962C8B-B14F-4D97-AF65-F5344CB8AC3E}">
        <p14:creationId xmlns:p14="http://schemas.microsoft.com/office/powerpoint/2010/main" val="1074394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Guion </a:t>
            </a:r>
            <a:r>
              <a:rPr lang="es-ES" dirty="0" smtClean="0"/>
              <a:t>de la clase</a:t>
            </a:r>
            <a:endParaRPr lang="es-ES" dirty="0"/>
          </a:p>
        </p:txBody>
      </p:sp>
      <p:sp>
        <p:nvSpPr>
          <p:cNvPr id="3" name="Marcador de contenido 2"/>
          <p:cNvSpPr>
            <a:spLocks noGrp="1"/>
          </p:cNvSpPr>
          <p:nvPr>
            <p:ph idx="1"/>
          </p:nvPr>
        </p:nvSpPr>
        <p:spPr/>
        <p:txBody>
          <a:bodyPr/>
          <a:lstStyle/>
          <a:p>
            <a:r>
              <a:rPr lang="es-ES" dirty="0" smtClean="0"/>
              <a:t>Orange</a:t>
            </a:r>
          </a:p>
          <a:p>
            <a:r>
              <a:rPr lang="es-ES" dirty="0" smtClean="0"/>
              <a:t>Metodología de Construcción de </a:t>
            </a:r>
            <a:r>
              <a:rPr lang="es-ES" dirty="0" smtClean="0"/>
              <a:t>Modelos:</a:t>
            </a:r>
          </a:p>
          <a:p>
            <a:pPr lvl="1"/>
            <a:r>
              <a:rPr lang="es-ES" dirty="0" smtClean="0"/>
              <a:t>Ejemplos</a:t>
            </a:r>
            <a:endParaRPr lang="es-ES" dirty="0"/>
          </a:p>
        </p:txBody>
      </p:sp>
    </p:spTree>
    <p:extLst>
      <p:ext uri="{BB962C8B-B14F-4D97-AF65-F5344CB8AC3E}">
        <p14:creationId xmlns:p14="http://schemas.microsoft.com/office/powerpoint/2010/main" val="303471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Reducción de </a:t>
            </a:r>
            <a:r>
              <a:rPr lang="es-ES" b="1" dirty="0" err="1">
                <a:latin typeface="Garamond" panose="02020404030301010803" pitchFamily="18" charset="0"/>
              </a:rPr>
              <a:t>dimensionalidad</a:t>
            </a:r>
            <a:r>
              <a:rPr lang="es-ES" b="1" dirty="0">
                <a:latin typeface="Garamond" panose="02020404030301010803" pitchFamily="18" charset="0"/>
              </a:rPr>
              <a:t>: </a:t>
            </a:r>
            <a:r>
              <a:rPr lang="es-ES" dirty="0">
                <a:latin typeface="Garamond" panose="02020404030301010803" pitchFamily="18" charset="0"/>
              </a:rPr>
              <a:t>es el proceso de reducir el número de características que se usan para construir el modelo, con el fin de mantener aquellas que sean relevantes.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Los </a:t>
            </a:r>
            <a:r>
              <a:rPr lang="es-ES" dirty="0">
                <a:latin typeface="Garamond" panose="02020404030301010803" pitchFamily="18" charset="0"/>
              </a:rPr>
              <a:t>beneficios que produce son: </a:t>
            </a:r>
            <a:endParaRPr lang="es-ES" dirty="0" smtClean="0">
              <a:latin typeface="Garamond" panose="02020404030301010803" pitchFamily="18" charset="0"/>
            </a:endParaRPr>
          </a:p>
          <a:p>
            <a:pPr lvl="1"/>
            <a:r>
              <a:rPr lang="es-ES" dirty="0">
                <a:latin typeface="Garamond" panose="02020404030301010803" pitchFamily="18" charset="0"/>
              </a:rPr>
              <a:t>A</a:t>
            </a:r>
            <a:r>
              <a:rPr lang="es-ES" dirty="0" smtClean="0">
                <a:latin typeface="Garamond" panose="02020404030301010803" pitchFamily="18" charset="0"/>
              </a:rPr>
              <a:t>celeración </a:t>
            </a:r>
            <a:r>
              <a:rPr lang="es-ES" dirty="0">
                <a:latin typeface="Garamond" panose="02020404030301010803" pitchFamily="18" charset="0"/>
              </a:rPr>
              <a:t>de la </a:t>
            </a:r>
            <a:r>
              <a:rPr lang="es-ES" dirty="0" smtClean="0">
                <a:latin typeface="Garamond" panose="02020404030301010803" pitchFamily="18" charset="0"/>
              </a:rPr>
              <a:t>computación</a:t>
            </a:r>
          </a:p>
          <a:p>
            <a:pPr lvl="1"/>
            <a:r>
              <a:rPr lang="es-ES" dirty="0" smtClean="0">
                <a:latin typeface="Garamond" panose="02020404030301010803" pitchFamily="18" charset="0"/>
              </a:rPr>
              <a:t>Menor </a:t>
            </a:r>
            <a:r>
              <a:rPr lang="es-ES" dirty="0">
                <a:latin typeface="Garamond" panose="02020404030301010803" pitchFamily="18" charset="0"/>
              </a:rPr>
              <a:t>espacio de </a:t>
            </a:r>
            <a:r>
              <a:rPr lang="es-ES" dirty="0" smtClean="0">
                <a:latin typeface="Garamond" panose="02020404030301010803" pitchFamily="18" charset="0"/>
              </a:rPr>
              <a:t>almacenamiento</a:t>
            </a:r>
          </a:p>
          <a:p>
            <a:pPr lvl="1"/>
            <a:r>
              <a:rPr lang="es-ES" dirty="0" smtClean="0">
                <a:latin typeface="Garamond" panose="02020404030301010803" pitchFamily="18" charset="0"/>
              </a:rPr>
              <a:t>Mejora </a:t>
            </a:r>
            <a:r>
              <a:rPr lang="es-ES" dirty="0">
                <a:latin typeface="Garamond" panose="02020404030301010803" pitchFamily="18" charset="0"/>
              </a:rPr>
              <a:t>en el </a:t>
            </a:r>
            <a:r>
              <a:rPr lang="es-ES" dirty="0" smtClean="0">
                <a:latin typeface="Garamond" panose="02020404030301010803" pitchFamily="18" charset="0"/>
              </a:rPr>
              <a:t>rendimiento</a:t>
            </a:r>
          </a:p>
          <a:p>
            <a:pPr lvl="1"/>
            <a:r>
              <a:rPr lang="es-ES" dirty="0" smtClean="0">
                <a:latin typeface="Garamond" panose="02020404030301010803" pitchFamily="18" charset="0"/>
              </a:rPr>
              <a:t>Mejora </a:t>
            </a:r>
            <a:r>
              <a:rPr lang="es-ES" dirty="0">
                <a:latin typeface="Garamond" panose="02020404030301010803" pitchFamily="18" charset="0"/>
              </a:rPr>
              <a:t>en la visualización (cuando se pasan a 2D/3D</a:t>
            </a:r>
            <a:r>
              <a:rPr lang="es-ES" dirty="0" smtClean="0">
                <a:latin typeface="Garamond" panose="02020404030301010803" pitchFamily="18" charset="0"/>
              </a:rPr>
              <a:t>)</a:t>
            </a:r>
          </a:p>
          <a:p>
            <a:pPr lvl="1"/>
            <a:r>
              <a:rPr lang="es-ES" dirty="0" smtClean="0">
                <a:latin typeface="Garamond" panose="02020404030301010803" pitchFamily="18" charset="0"/>
              </a:rPr>
              <a:t>Mayor </a:t>
            </a:r>
            <a:r>
              <a:rPr lang="es-ES" dirty="0">
                <a:latin typeface="Garamond" panose="02020404030301010803" pitchFamily="18" charset="0"/>
              </a:rPr>
              <a:t>capacidad </a:t>
            </a:r>
            <a:r>
              <a:rPr lang="es-ES" dirty="0" smtClean="0">
                <a:latin typeface="Garamond" panose="02020404030301010803" pitchFamily="18" charset="0"/>
              </a:rPr>
              <a:t>explicativa</a:t>
            </a:r>
          </a:p>
          <a:p>
            <a:pPr lvl="1"/>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6107852" y="2984740"/>
            <a:ext cx="6004085" cy="2906472"/>
          </a:xfrm>
          <a:prstGeom prst="rect">
            <a:avLst/>
          </a:prstGeom>
        </p:spPr>
      </p:pic>
    </p:spTree>
    <p:extLst>
      <p:ext uri="{BB962C8B-B14F-4D97-AF65-F5344CB8AC3E}">
        <p14:creationId xmlns:p14="http://schemas.microsoft.com/office/powerpoint/2010/main" val="483783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655608" y="1613140"/>
            <a:ext cx="11067690" cy="5055079"/>
          </a:xfrm>
        </p:spPr>
        <p:txBody>
          <a:bodyPr>
            <a:normAutofit fontScale="92500" lnSpcReduction="10000"/>
          </a:bodyPr>
          <a:lstStyle/>
          <a:p>
            <a:r>
              <a:rPr lang="es-ES" b="1" dirty="0">
                <a:latin typeface="Garamond" panose="02020404030301010803" pitchFamily="18" charset="0"/>
              </a:rPr>
              <a:t>Selección de C</a:t>
            </a:r>
            <a:r>
              <a:rPr lang="es-ES" b="1" dirty="0" smtClean="0">
                <a:latin typeface="Garamond" panose="02020404030301010803" pitchFamily="18" charset="0"/>
              </a:rPr>
              <a:t>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 Métodos:</a:t>
            </a:r>
          </a:p>
          <a:p>
            <a:pPr lvl="1"/>
            <a:r>
              <a:rPr lang="es-ES" sz="2600" b="1" dirty="0" smtClean="0">
                <a:latin typeface="Garamond" panose="02020404030301010803" pitchFamily="18" charset="0"/>
              </a:rPr>
              <a:t>Eliminación </a:t>
            </a:r>
            <a:r>
              <a:rPr lang="es-ES" sz="2600" b="1" dirty="0">
                <a:latin typeface="Garamond" panose="02020404030301010803" pitchFamily="18" charset="0"/>
              </a:rPr>
              <a:t>Recursiva</a:t>
            </a:r>
            <a:r>
              <a:rPr lang="es-ES" sz="2600" dirty="0">
                <a:latin typeface="Garamond" panose="02020404030301010803" pitchFamily="18" charset="0"/>
              </a:rPr>
              <a:t>: (eliminar características no informativas) Eliminamos una </a:t>
            </a:r>
            <a:r>
              <a:rPr lang="es-ES" sz="2600" dirty="0" smtClean="0">
                <a:latin typeface="Garamond" panose="02020404030301010803" pitchFamily="18" charset="0"/>
              </a:rPr>
              <a:t>característica </a:t>
            </a:r>
            <a:r>
              <a:rPr lang="es-ES" sz="2600" dirty="0">
                <a:latin typeface="Garamond" panose="02020404030301010803" pitchFamily="18" charset="0"/>
              </a:rPr>
              <a:t>simple por turnos. Se ejecuta el modelo en cada caso y se anota el impacto de esa eliminación sobre el rendimiento del modelo. A menor impacto, menos informativa la </a:t>
            </a:r>
            <a:r>
              <a:rPr lang="es-ES" sz="2600" dirty="0" smtClean="0">
                <a:latin typeface="Garamond" panose="02020404030301010803" pitchFamily="18" charset="0"/>
              </a:rPr>
              <a:t>característica </a:t>
            </a:r>
            <a:r>
              <a:rPr lang="es-ES" sz="2600" dirty="0">
                <a:latin typeface="Garamond" panose="02020404030301010803" pitchFamily="18" charset="0"/>
              </a:rPr>
              <a:t>eliminada, y viceversa.</a:t>
            </a:r>
          </a:p>
          <a:p>
            <a:pPr lvl="1"/>
            <a:r>
              <a:rPr lang="es-ES" sz="2600" b="1" dirty="0" smtClean="0">
                <a:latin typeface="Garamond" panose="02020404030301010803" pitchFamily="18" charset="0"/>
              </a:rPr>
              <a:t>Filtro </a:t>
            </a:r>
            <a:r>
              <a:rPr lang="es-ES" sz="2600" b="1" dirty="0">
                <a:latin typeface="Garamond" panose="02020404030301010803" pitchFamily="18" charset="0"/>
              </a:rPr>
              <a:t>de umbral de varianza</a:t>
            </a:r>
            <a:r>
              <a:rPr lang="es-ES" sz="2600" dirty="0">
                <a:latin typeface="Garamond" panose="02020404030301010803" pitchFamily="18" charset="0"/>
              </a:rPr>
              <a:t>: (eliminar características no discriminativas) Eliminamos cualquier </a:t>
            </a:r>
            <a:r>
              <a:rPr lang="es-ES" sz="2600" dirty="0" smtClean="0">
                <a:latin typeface="Garamond" panose="02020404030301010803" pitchFamily="18" charset="0"/>
              </a:rPr>
              <a:t>característica </a:t>
            </a:r>
            <a:r>
              <a:rPr lang="es-ES" sz="2600" dirty="0">
                <a:latin typeface="Garamond" panose="02020404030301010803" pitchFamily="18" charset="0"/>
              </a:rPr>
              <a:t>cuyos valores son cercanos en todos </a:t>
            </a:r>
            <a:r>
              <a:rPr lang="es-ES" sz="2600" dirty="0" smtClean="0">
                <a:latin typeface="Garamond" panose="02020404030301010803" pitchFamily="18" charset="0"/>
              </a:rPr>
              <a:t>los </a:t>
            </a:r>
            <a:r>
              <a:rPr lang="es-ES" sz="2600" dirty="0">
                <a:latin typeface="Garamond" panose="02020404030301010803" pitchFamily="18" charset="0"/>
              </a:rPr>
              <a:t>datos de entrenamiento (baja varianza), ya que no permite diferenciar entre los ejemplos.</a:t>
            </a:r>
          </a:p>
          <a:p>
            <a:pPr lvl="1"/>
            <a:r>
              <a:rPr lang="es-ES" sz="2600" b="1" dirty="0" smtClean="0">
                <a:latin typeface="Garamond" panose="02020404030301010803" pitchFamily="18" charset="0"/>
              </a:rPr>
              <a:t>Filtro </a:t>
            </a:r>
            <a:r>
              <a:rPr lang="es-ES" sz="2600" b="1" dirty="0">
                <a:latin typeface="Garamond" panose="02020404030301010803" pitchFamily="18" charset="0"/>
              </a:rPr>
              <a:t>de alta correlación</a:t>
            </a:r>
            <a:r>
              <a:rPr lang="es-ES" sz="2600" dirty="0">
                <a:latin typeface="Garamond" panose="02020404030301010803" pitchFamily="18" charset="0"/>
              </a:rPr>
              <a:t>: (eliminar características redundantes) </a:t>
            </a:r>
            <a:r>
              <a:rPr lang="es-ES" sz="2600" dirty="0" smtClean="0">
                <a:latin typeface="Garamond" panose="02020404030301010803" pitchFamily="18" charset="0"/>
              </a:rPr>
              <a:t>Elimina </a:t>
            </a:r>
            <a:r>
              <a:rPr lang="es-ES" sz="2600" dirty="0">
                <a:latin typeface="Garamond" panose="02020404030301010803" pitchFamily="18" charset="0"/>
              </a:rPr>
              <a:t>características </a:t>
            </a:r>
            <a:r>
              <a:rPr lang="es-ES" sz="2600" dirty="0" smtClean="0">
                <a:latin typeface="Garamond" panose="02020404030301010803" pitchFamily="18" charset="0"/>
              </a:rPr>
              <a:t>que </a:t>
            </a:r>
            <a:r>
              <a:rPr lang="es-ES" sz="2600" dirty="0">
                <a:latin typeface="Garamond" panose="02020404030301010803" pitchFamily="18" charset="0"/>
              </a:rPr>
              <a:t>son muy similares o están muy correlacionadas con otras características. El modelo no extraerá información adicional de dos informaciones tan relacionadas. Por ejemplo, usando la matriz de coeficientes de correlación de Pearson.</a:t>
            </a:r>
          </a:p>
          <a:p>
            <a:pPr marL="0" indent="0">
              <a:buNone/>
            </a:pPr>
            <a:r>
              <a:rPr lang="es-ES" dirty="0" smtClean="0">
                <a:latin typeface="Garamond" panose="02020404030301010803" pitchFamily="18" charset="0"/>
              </a:rPr>
              <a:t>Identificar </a:t>
            </a:r>
            <a:r>
              <a:rPr lang="es-ES" dirty="0">
                <a:latin typeface="Garamond" panose="02020404030301010803" pitchFamily="18" charset="0"/>
              </a:rPr>
              <a:t>las características más relevantes ayudará a obtener una mejor comprensión de las causas del fenómeno  que se intenta predecir.</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6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5"/>
            <a:ext cx="10738449" cy="753674"/>
          </a:xfrm>
        </p:spPr>
        <p:txBody>
          <a:bodyPr>
            <a:normAutofit fontScale="92500" lnSpcReduction="10000"/>
          </a:bodyPr>
          <a:lstStyle/>
          <a:p>
            <a:r>
              <a:rPr lang="es-ES" b="1" dirty="0">
                <a:latin typeface="Garamond" panose="02020404030301010803" pitchFamily="18" charset="0"/>
              </a:rPr>
              <a:t>Selección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252537" y="3186831"/>
            <a:ext cx="9686925" cy="1933575"/>
          </a:xfrm>
          <a:prstGeom prst="rect">
            <a:avLst/>
          </a:prstGeom>
        </p:spPr>
      </p:pic>
    </p:spTree>
    <p:extLst>
      <p:ext uri="{BB962C8B-B14F-4D97-AF65-F5344CB8AC3E}">
        <p14:creationId xmlns:p14="http://schemas.microsoft.com/office/powerpoint/2010/main" val="3610472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r>
              <a:rPr lang="es-ES" sz="3200" dirty="0" smtClean="0">
                <a:latin typeface="Garamond" panose="02020404030301010803" pitchFamily="18" charset="0"/>
              </a:rPr>
              <a:t> </a:t>
            </a:r>
            <a:r>
              <a:rPr lang="es-ES" sz="3200" dirty="0">
                <a:latin typeface="Garamond" panose="02020404030301010803" pitchFamily="18" charset="0"/>
              </a:rPr>
              <a:t>Comienza con un conjunto de datos medibles y construye automáticamente características derivadas que son más relevantes</a:t>
            </a:r>
            <a:r>
              <a:rPr lang="es-ES" sz="3200" dirty="0" smtClean="0">
                <a:latin typeface="Garamond" panose="02020404030301010803" pitchFamily="18" charset="0"/>
              </a:rPr>
              <a:t>.</a:t>
            </a:r>
          </a:p>
          <a:p>
            <a:pPr marL="0" indent="0">
              <a:buNone/>
            </a:pPr>
            <a:endParaRPr lang="es-ES" sz="3200" dirty="0">
              <a:latin typeface="Garamond" panose="02020404030301010803" pitchFamily="18" charset="0"/>
            </a:endParaRPr>
          </a:p>
          <a:p>
            <a:pPr marL="457200" lvl="1" indent="0">
              <a:buNone/>
            </a:pPr>
            <a:r>
              <a:rPr lang="es-ES" sz="2800" b="1" dirty="0" smtClean="0">
                <a:latin typeface="Garamond" panose="02020404030301010803" pitchFamily="18" charset="0"/>
              </a:rPr>
              <a:t>A </a:t>
            </a:r>
            <a:r>
              <a:rPr lang="es-ES" sz="2800" b="1" dirty="0">
                <a:latin typeface="Garamond" panose="02020404030301010803" pitchFamily="18" charset="0"/>
              </a:rPr>
              <a:t>favor</a:t>
            </a:r>
            <a:r>
              <a:rPr lang="es-ES" sz="2800" dirty="0">
                <a:latin typeface="Garamond" panose="02020404030301010803" pitchFamily="18" charset="0"/>
              </a:rPr>
              <a:t>: Proporciona una reducción de </a:t>
            </a:r>
            <a:r>
              <a:rPr lang="es-ES" sz="2800" dirty="0" err="1">
                <a:latin typeface="Garamond" panose="02020404030301010803" pitchFamily="18" charset="0"/>
              </a:rPr>
              <a:t>dimensionalidad</a:t>
            </a:r>
            <a:r>
              <a:rPr lang="es-ES" sz="2800" dirty="0">
                <a:latin typeface="Garamond" panose="02020404030301010803" pitchFamily="18" charset="0"/>
              </a:rPr>
              <a:t> de forma automática que es eficiente y fácil de implementar.</a:t>
            </a:r>
          </a:p>
          <a:p>
            <a:pPr marL="457200" lvl="1" indent="0">
              <a:buNone/>
            </a:pPr>
            <a:r>
              <a:rPr lang="es-ES" sz="2800" b="1" dirty="0" smtClean="0">
                <a:latin typeface="Garamond" panose="02020404030301010803" pitchFamily="18" charset="0"/>
              </a:rPr>
              <a:t>En </a:t>
            </a:r>
            <a:r>
              <a:rPr lang="es-ES" sz="2800" b="1" dirty="0">
                <a:latin typeface="Garamond" panose="02020404030301010803" pitchFamily="18" charset="0"/>
              </a:rPr>
              <a:t>contra</a:t>
            </a:r>
            <a:r>
              <a:rPr lang="es-ES" sz="2800" dirty="0">
                <a:latin typeface="Garamond" panose="02020404030301010803" pitchFamily="18" charset="0"/>
              </a:rPr>
              <a:t>: Las nuevas características dadas por los algoritmos son difíciles de implementar (no como en el caso </a:t>
            </a:r>
            <a:r>
              <a:rPr lang="es-ES" sz="2800" dirty="0" smtClean="0">
                <a:latin typeface="Garamond" panose="02020404030301010803" pitchFamily="18" charset="0"/>
              </a:rPr>
              <a:t>anterior).</a:t>
            </a:r>
            <a:endParaRPr lang="es-ES" sz="2800"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153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endParaRPr lang="es-ES" b="1" dirty="0" smtClean="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algoritmo más común es </a:t>
            </a:r>
            <a:r>
              <a:rPr lang="es-ES" b="1" dirty="0">
                <a:latin typeface="Garamond" panose="02020404030301010803" pitchFamily="18" charset="0"/>
              </a:rPr>
              <a:t>PCA</a:t>
            </a:r>
            <a:r>
              <a:rPr lang="es-ES" dirty="0">
                <a:latin typeface="Garamond" panose="02020404030301010803" pitchFamily="18" charset="0"/>
              </a:rPr>
              <a:t>, que realiza una proyección en un espacio ortogonal para determinar nuevas características (llamadas </a:t>
            </a:r>
            <a:r>
              <a:rPr lang="es-ES" b="1" dirty="0">
                <a:latin typeface="Garamond" panose="02020404030301010803" pitchFamily="18" charset="0"/>
              </a:rPr>
              <a:t>componentes </a:t>
            </a:r>
            <a:r>
              <a:rPr lang="es-ES" b="1" dirty="0" smtClean="0">
                <a:latin typeface="Garamond" panose="02020404030301010803" pitchFamily="18" charset="0"/>
              </a:rPr>
              <a:t>principales</a:t>
            </a:r>
            <a:r>
              <a:rPr lang="es-ES" dirty="0" smtClean="0">
                <a:latin typeface="Garamond" panose="02020404030301010803" pitchFamily="18" charset="0"/>
              </a:rPr>
              <a:t>) </a:t>
            </a:r>
            <a:r>
              <a:rPr lang="es-ES" dirty="0">
                <a:latin typeface="Garamond" panose="02020404030301010803" pitchFamily="18" charset="0"/>
              </a:rPr>
              <a:t>que son combinación lineal de las antiguas.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La </a:t>
            </a:r>
            <a:r>
              <a:rPr lang="es-ES" dirty="0">
                <a:latin typeface="Garamond" panose="02020404030301010803" pitchFamily="18" charset="0"/>
              </a:rPr>
              <a:t>componente </a:t>
            </a:r>
            <a:r>
              <a:rPr lang="es-ES" dirty="0" smtClean="0">
                <a:latin typeface="Garamond" panose="02020404030301010803" pitchFamily="18" charset="0"/>
              </a:rPr>
              <a:t>principal </a:t>
            </a:r>
            <a:r>
              <a:rPr lang="es-ES" dirty="0">
                <a:latin typeface="Garamond" panose="02020404030301010803" pitchFamily="18" charset="0"/>
              </a:rPr>
              <a:t>se construye a lo largo de un eje que intenta ser lo más: Discriminativa (varianza maximizada), Informativa (error mínimo con los valores originales), Independientes (es decir, no redundantes, de las otras componentes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2825061" y="4802037"/>
            <a:ext cx="9267825" cy="1981200"/>
          </a:xfrm>
          <a:prstGeom prst="rect">
            <a:avLst/>
          </a:prstGeom>
        </p:spPr>
      </p:pic>
    </p:spTree>
    <p:extLst>
      <p:ext uri="{BB962C8B-B14F-4D97-AF65-F5344CB8AC3E}">
        <p14:creationId xmlns:p14="http://schemas.microsoft.com/office/powerpoint/2010/main" val="2017127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295823321"/>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31039"/>
            <a:ext cx="11081657" cy="2797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4212771"/>
            <a:ext cx="11081657" cy="25037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fontScale="92500" lnSpcReduction="10000"/>
          </a:bodyPr>
          <a:lstStyle/>
          <a:p>
            <a:pPr marL="0" indent="0">
              <a:buNone/>
            </a:pPr>
            <a:r>
              <a:rPr lang="es-ES" sz="3200" dirty="0" smtClean="0">
                <a:latin typeface="Garamond" panose="02020404030301010803" pitchFamily="18" charset="0"/>
              </a:rPr>
              <a:t>Hay varias clasificaciones habituales:</a:t>
            </a:r>
          </a:p>
          <a:p>
            <a:r>
              <a:rPr lang="es-ES" sz="3200" dirty="0" smtClean="0">
                <a:latin typeface="Garamond" panose="02020404030301010803" pitchFamily="18" charset="0"/>
              </a:rPr>
              <a:t>Supervisado vs. No Supervisado</a:t>
            </a:r>
          </a:p>
          <a:p>
            <a:pPr marL="0" indent="0">
              <a:buNone/>
            </a:pP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En Supervisados…</a:t>
            </a:r>
          </a:p>
          <a:p>
            <a:r>
              <a:rPr lang="es-ES" sz="3200" dirty="0" smtClean="0">
                <a:latin typeface="Garamond" panose="02020404030301010803" pitchFamily="18" charset="0"/>
              </a:rPr>
              <a:t>Clasificación vs. Regresión</a:t>
            </a:r>
          </a:p>
          <a:p>
            <a:r>
              <a:rPr lang="es-ES" sz="3200" dirty="0">
                <a:latin typeface="Garamond" panose="02020404030301010803" pitchFamily="18" charset="0"/>
              </a:rPr>
              <a:t>Se minimiza el error por medio </a:t>
            </a:r>
            <a:r>
              <a:rPr lang="es-ES" sz="3200" dirty="0" smtClean="0">
                <a:latin typeface="Garamond" panose="02020404030301010803" pitchFamily="18" charset="0"/>
              </a:rPr>
              <a:t/>
            </a:r>
            <a:br>
              <a:rPr lang="es-ES" sz="3200" dirty="0" smtClean="0">
                <a:latin typeface="Garamond" panose="02020404030301010803" pitchFamily="18" charset="0"/>
              </a:rPr>
            </a:br>
            <a:r>
              <a:rPr lang="es-ES" sz="3200" dirty="0" smtClean="0">
                <a:latin typeface="Garamond" panose="02020404030301010803" pitchFamily="18" charset="0"/>
              </a:rPr>
              <a:t>de </a:t>
            </a:r>
            <a:r>
              <a:rPr lang="es-ES" sz="3200" dirty="0">
                <a:latin typeface="Garamond" panose="02020404030301010803" pitchFamily="18" charset="0"/>
              </a:rPr>
              <a:t>un proceso de optimización: </a:t>
            </a:r>
            <a:endParaRPr lang="es-ES" sz="3200" dirty="0" smtClean="0">
              <a:latin typeface="Garamond" panose="02020404030301010803" pitchFamily="18" charset="0"/>
            </a:endParaRPr>
          </a:p>
          <a:p>
            <a:pPr lvl="1"/>
            <a:r>
              <a:rPr lang="es-ES" sz="2800" dirty="0" smtClean="0">
                <a:latin typeface="Garamond" panose="02020404030301010803" pitchFamily="18" charset="0"/>
              </a:rPr>
              <a:t>mínimos </a:t>
            </a:r>
            <a:r>
              <a:rPr lang="es-ES" sz="2800" dirty="0">
                <a:latin typeface="Garamond" panose="02020404030301010803" pitchFamily="18" charset="0"/>
              </a:rPr>
              <a:t>cuadrados, </a:t>
            </a:r>
            <a:endParaRPr lang="es-ES" sz="2800" dirty="0" smtClean="0">
              <a:latin typeface="Garamond" panose="02020404030301010803" pitchFamily="18" charset="0"/>
            </a:endParaRPr>
          </a:p>
          <a:p>
            <a:pPr lvl="1"/>
            <a:r>
              <a:rPr lang="es-ES" sz="2800" dirty="0" smtClean="0">
                <a:latin typeface="Garamond" panose="02020404030301010803" pitchFamily="18" charset="0"/>
              </a:rPr>
              <a:t>gradiente </a:t>
            </a:r>
            <a:r>
              <a:rPr lang="es-ES" sz="2800" dirty="0">
                <a:latin typeface="Garamond" panose="02020404030301010803" pitchFamily="18" charset="0"/>
              </a:rPr>
              <a:t>descendiente, </a:t>
            </a:r>
            <a:endParaRPr lang="es-ES" sz="2800" dirty="0" smtClean="0">
              <a:latin typeface="Garamond" panose="02020404030301010803" pitchFamily="18" charset="0"/>
            </a:endParaRPr>
          </a:p>
          <a:p>
            <a:pPr lvl="1"/>
            <a:r>
              <a:rPr lang="es-ES" sz="2800" dirty="0" smtClean="0">
                <a:latin typeface="Garamond" panose="02020404030301010803" pitchFamily="18" charset="0"/>
              </a:rPr>
              <a:t>etc</a:t>
            </a:r>
            <a:r>
              <a:rPr lang="es-ES" sz="2800" dirty="0">
                <a:latin typeface="Garamond" panose="02020404030301010803" pitchFamily="18" charset="0"/>
              </a:rPr>
              <a:t>...</a:t>
            </a: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aprendizaje supervisado y no supervisa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4924" y="2828595"/>
            <a:ext cx="5515155" cy="242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65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448574" y="1825624"/>
            <a:ext cx="11128075" cy="4592429"/>
          </a:xfrm>
        </p:spPr>
        <p:txBody>
          <a:bodyPr>
            <a:normAutofit/>
          </a:bodyPr>
          <a:lstStyle/>
          <a:p>
            <a:r>
              <a:rPr lang="es-ES" sz="2800" dirty="0" smtClean="0">
                <a:latin typeface="Garamond" panose="02020404030301010803" pitchFamily="18" charset="0"/>
              </a:rPr>
              <a:t>Paramétricos</a:t>
            </a:r>
            <a:br>
              <a:rPr lang="es-ES" sz="2800" dirty="0" smtClean="0">
                <a:latin typeface="Garamond" panose="02020404030301010803" pitchFamily="18" charset="0"/>
              </a:rPr>
            </a:br>
            <a:r>
              <a:rPr lang="es-ES" sz="2800" dirty="0" smtClean="0">
                <a:latin typeface="Garamond" panose="02020404030301010803" pitchFamily="18" charset="0"/>
              </a:rPr>
              <a:t>vs.</a:t>
            </a:r>
            <a:br>
              <a:rPr lang="es-ES" sz="2800" dirty="0" smtClean="0">
                <a:latin typeface="Garamond" panose="02020404030301010803" pitchFamily="18" charset="0"/>
              </a:rPr>
            </a:br>
            <a:r>
              <a:rPr lang="es-ES" sz="2800" dirty="0" smtClean="0">
                <a:latin typeface="Garamond" panose="02020404030301010803" pitchFamily="18" charset="0"/>
              </a:rPr>
              <a:t>No Paramétricos</a:t>
            </a:r>
          </a:p>
          <a:p>
            <a:endParaRPr lang="es-ES" dirty="0">
              <a:latin typeface="Garamond" panose="02020404030301010803" pitchFamily="18" charset="0"/>
            </a:endParaRPr>
          </a:p>
          <a:p>
            <a:pPr marL="0" indent="0">
              <a:buNone/>
            </a:pPr>
            <a:r>
              <a:rPr lang="es-ES" dirty="0">
                <a:latin typeface="Garamond" panose="02020404030301010803" pitchFamily="18" charset="0"/>
              </a:rPr>
              <a:t>¿El espacio de modelos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representa por medio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de </a:t>
            </a:r>
            <a:r>
              <a:rPr lang="es-ES" dirty="0">
                <a:latin typeface="Garamond" panose="02020404030301010803" pitchFamily="18" charset="0"/>
              </a:rPr>
              <a:t>un patrón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parametrizado</a:t>
            </a:r>
            <a:r>
              <a:rPr lang="es-ES" dirty="0">
                <a:latin typeface="Garamond" panose="02020404030301010803" pitchFamily="18" charset="0"/>
              </a:rPr>
              <a:t>?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a:t>
            </a:r>
            <a:r>
              <a:rPr lang="es-ES" dirty="0">
                <a:latin typeface="Garamond" panose="02020404030301010803" pitchFamily="18" charset="0"/>
              </a:rPr>
              <a:t>por ejemplo, rectas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regresión </a:t>
            </a:r>
            <a:r>
              <a:rPr lang="es-ES" dirty="0">
                <a:latin typeface="Garamond" panose="02020404030301010803" pitchFamily="18" charset="0"/>
              </a:rPr>
              <a:t>frente a un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árbol </a:t>
            </a:r>
            <a:r>
              <a:rPr lang="es-ES" dirty="0">
                <a:latin typeface="Garamond" panose="02020404030301010803" pitchFamily="18" charset="0"/>
              </a:rPr>
              <a:t>de decisión)</a:t>
            </a:r>
            <a:endParaRPr lang="es-ES" sz="28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1 Tabla"/>
          <p:cNvGraphicFramePr>
            <a:graphicFrameLocks noGrp="1"/>
          </p:cNvGraphicFramePr>
          <p:nvPr>
            <p:extLst>
              <p:ext uri="{D42A27DB-BD31-4B8C-83A1-F6EECF244321}">
                <p14:modId xmlns:p14="http://schemas.microsoft.com/office/powerpoint/2010/main" val="3212365115"/>
              </p:ext>
            </p:extLst>
          </p:nvPr>
        </p:nvGraphicFramePr>
        <p:xfrm>
          <a:off x="3994030" y="1243418"/>
          <a:ext cx="8140044" cy="5527105"/>
        </p:xfrm>
        <a:graphic>
          <a:graphicData uri="http://schemas.openxmlformats.org/drawingml/2006/table">
            <a:tbl>
              <a:tblPr firstRow="1" bandRow="1">
                <a:tableStyleId>{6E25E649-3F16-4E02-A733-19D2CDBF48F0}</a:tableStyleId>
              </a:tblPr>
              <a:tblGrid>
                <a:gridCol w="1846053">
                  <a:extLst>
                    <a:ext uri="{9D8B030D-6E8A-4147-A177-3AD203B41FA5}">
                      <a16:colId xmlns:a16="http://schemas.microsoft.com/office/drawing/2014/main" val="20000"/>
                    </a:ext>
                  </a:extLst>
                </a:gridCol>
                <a:gridCol w="3165894">
                  <a:extLst>
                    <a:ext uri="{9D8B030D-6E8A-4147-A177-3AD203B41FA5}">
                      <a16:colId xmlns:a16="http://schemas.microsoft.com/office/drawing/2014/main" val="20001"/>
                    </a:ext>
                  </a:extLst>
                </a:gridCol>
                <a:gridCol w="3128097">
                  <a:extLst>
                    <a:ext uri="{9D8B030D-6E8A-4147-A177-3AD203B41FA5}">
                      <a16:colId xmlns:a16="http://schemas.microsoft.com/office/drawing/2014/main" val="20002"/>
                    </a:ext>
                  </a:extLst>
                </a:gridCol>
              </a:tblGrid>
              <a:tr h="772225">
                <a:tc>
                  <a:txBody>
                    <a:bodyPr/>
                    <a:lstStyle/>
                    <a:p>
                      <a:pPr algn="ctr"/>
                      <a:r>
                        <a:rPr lang="es-ES" sz="2800" dirty="0" smtClean="0">
                          <a:latin typeface="Garamond" panose="02020404030301010803" pitchFamily="18" charset="0"/>
                        </a:rPr>
                        <a:t>Algoritmo</a:t>
                      </a:r>
                      <a:endParaRPr lang="es-ES" sz="1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Pros</a:t>
                      </a:r>
                      <a:endParaRPr lang="es-ES" sz="2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Contras</a:t>
                      </a:r>
                      <a:endParaRPr lang="es-ES" sz="2800" dirty="0">
                        <a:latin typeface="Garamond" panose="02020404030301010803" pitchFamily="18" charset="0"/>
                      </a:endParaRPr>
                    </a:p>
                  </a:txBody>
                  <a:tcPr anchor="ctr"/>
                </a:tc>
                <a:extLst>
                  <a:ext uri="{0D108BD9-81ED-4DB2-BD59-A6C34878D82A}">
                    <a16:rowId xmlns:a16="http://schemas.microsoft.com/office/drawing/2014/main" val="10000"/>
                  </a:ext>
                </a:extLst>
              </a:tr>
              <a:tr h="2143784">
                <a:tc>
                  <a:txBody>
                    <a:bodyPr/>
                    <a:lstStyle/>
                    <a:p>
                      <a:pPr algn="ctr"/>
                      <a:r>
                        <a:rPr lang="es-ES" sz="2400" b="1" dirty="0" smtClean="0">
                          <a:latin typeface="Garamond" panose="02020404030301010803" pitchFamily="18" charset="0"/>
                        </a:rPr>
                        <a:t>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Más simple</a:t>
                      </a:r>
                      <a:r>
                        <a:rPr lang="es-ES" sz="2000" dirty="0" smtClean="0">
                          <a:latin typeface="Garamond" panose="02020404030301010803" pitchFamily="18" charset="0"/>
                        </a:rPr>
                        <a:t>: Fácil de entender e interpretar</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rápido</a:t>
                      </a:r>
                      <a:r>
                        <a:rPr lang="es-ES" sz="2000" baseline="0" dirty="0" smtClean="0">
                          <a:latin typeface="Garamond" panose="02020404030301010803" pitchFamily="18" charset="0"/>
                        </a:rPr>
                        <a:t>: Para ajustarse a los datos</a:t>
                      </a:r>
                    </a:p>
                    <a:p>
                      <a:pPr marL="174625" indent="-174625">
                        <a:buFont typeface="Arial" pitchFamily="34" charset="0"/>
                        <a:buChar char="•"/>
                      </a:pPr>
                      <a:r>
                        <a:rPr lang="es-ES" sz="2000" b="1" baseline="0" dirty="0" smtClean="0">
                          <a:latin typeface="Garamond" panose="02020404030301010803" pitchFamily="18" charset="0"/>
                        </a:rPr>
                        <a:t>Menos datos</a:t>
                      </a:r>
                      <a:r>
                        <a:rPr lang="es-ES" sz="2000" baseline="0" dirty="0" smtClean="0">
                          <a:latin typeface="Garamond" panose="02020404030301010803" pitchFamily="18" charset="0"/>
                        </a:rPr>
                        <a:t>: Necesitan pocos datos para alcanzar un buen rendimiento</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Complejidad limitada</a:t>
                      </a:r>
                      <a:r>
                        <a:rPr lang="es-ES" sz="2000" dirty="0" smtClean="0">
                          <a:latin typeface="Garamond" panose="02020404030301010803" pitchFamily="18" charset="0"/>
                        </a:rPr>
                        <a:t>: Más</a:t>
                      </a:r>
                      <a:r>
                        <a:rPr lang="es-ES" sz="2000" baseline="0" dirty="0" smtClean="0">
                          <a:latin typeface="Garamond" panose="02020404030301010803" pitchFamily="18" charset="0"/>
                        </a:rPr>
                        <a:t> adecuados a casos en los que se intuye la estructura que deben tener los datos </a:t>
                      </a:r>
                      <a:endParaRPr lang="es-ES" sz="2000" dirty="0">
                        <a:latin typeface="Garamond" panose="02020404030301010803" pitchFamily="18" charset="0"/>
                      </a:endParaRPr>
                    </a:p>
                  </a:txBody>
                  <a:tcPr/>
                </a:tc>
                <a:extLst>
                  <a:ext uri="{0D108BD9-81ED-4DB2-BD59-A6C34878D82A}">
                    <a16:rowId xmlns:a16="http://schemas.microsoft.com/office/drawing/2014/main" val="10001"/>
                  </a:ext>
                </a:extLst>
              </a:tr>
              <a:tr h="2261332">
                <a:tc>
                  <a:txBody>
                    <a:bodyPr/>
                    <a:lstStyle/>
                    <a:p>
                      <a:pPr algn="ctr"/>
                      <a:r>
                        <a:rPr lang="es-ES" sz="2400" b="1" dirty="0" smtClean="0">
                          <a:latin typeface="Garamond" panose="02020404030301010803" pitchFamily="18" charset="0"/>
                        </a:rPr>
                        <a:t>No 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Flexibilidad</a:t>
                      </a:r>
                      <a:r>
                        <a:rPr lang="es-ES" sz="2000" dirty="0" smtClean="0">
                          <a:latin typeface="Garamond" panose="02020404030301010803" pitchFamily="18" charset="0"/>
                        </a:rPr>
                        <a:t>:</a:t>
                      </a:r>
                      <a:r>
                        <a:rPr lang="es-ES" sz="2000" baseline="0" dirty="0" smtClean="0">
                          <a:latin typeface="Garamond" panose="02020404030301010803" pitchFamily="18" charset="0"/>
                        </a:rPr>
                        <a:t> Se pueden ajustar a un gran número de formas funcionales, sin necesidad de hacer suposiciones previas</a:t>
                      </a:r>
                    </a:p>
                    <a:p>
                      <a:pPr marL="174625" indent="-174625">
                        <a:buFont typeface="Arial" pitchFamily="34" charset="0"/>
                        <a:buChar char="•"/>
                      </a:pPr>
                      <a:r>
                        <a:rPr lang="es-ES" sz="2000" b="1" baseline="0" dirty="0" smtClean="0">
                          <a:latin typeface="Garamond" panose="02020404030301010803" pitchFamily="18" charset="0"/>
                        </a:rPr>
                        <a:t>Rendimiento</a:t>
                      </a:r>
                      <a:r>
                        <a:rPr lang="es-ES" sz="2000" baseline="0" dirty="0" smtClean="0">
                          <a:latin typeface="Garamond" panose="02020404030301010803" pitchFamily="18" charset="0"/>
                        </a:rPr>
                        <a:t>: ofrece mejor rendimiento sobre datos más complejos</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Más lento</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datos</a:t>
                      </a:r>
                    </a:p>
                    <a:p>
                      <a:pPr marL="174625" indent="-174625">
                        <a:buFont typeface="Arial" pitchFamily="34" charset="0"/>
                        <a:buChar char="•"/>
                      </a:pPr>
                      <a:r>
                        <a:rPr lang="es-ES" sz="2000" b="1" baseline="0" dirty="0" err="1" smtClean="0">
                          <a:latin typeface="Garamond" panose="02020404030301010803" pitchFamily="18" charset="0"/>
                        </a:rPr>
                        <a:t>Overfitting</a:t>
                      </a:r>
                      <a:endParaRPr lang="es-ES" sz="2000" b="1" dirty="0">
                        <a:latin typeface="Garamond" panose="02020404030301010803" pitchFamily="18" charset="0"/>
                      </a:endParaRPr>
                    </a:p>
                  </a:txBody>
                  <a:tcPr/>
                </a:tc>
                <a:extLst>
                  <a:ext uri="{0D108BD9-81ED-4DB2-BD59-A6C34878D82A}">
                    <a16:rowId xmlns:a16="http://schemas.microsoft.com/office/drawing/2014/main" val="10002"/>
                  </a:ext>
                </a:extLst>
              </a:tr>
            </a:tbl>
          </a:graphicData>
        </a:graphic>
      </p:graphicFrame>
      <p:pic>
        <p:nvPicPr>
          <p:cNvPr id="7"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r="48017"/>
          <a:stretch>
            <a:fillRect/>
          </a:stretch>
        </p:blipFill>
        <p:spPr bwMode="auto">
          <a:xfrm>
            <a:off x="7872497" y="1544663"/>
            <a:ext cx="671739" cy="861483"/>
          </a:xfrm>
          <a:prstGeom prst="rect">
            <a:avLst/>
          </a:prstGeom>
          <a:noFill/>
        </p:spPr>
      </p:pic>
      <p:pic>
        <p:nvPicPr>
          <p:cNvPr id="8"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l="49456"/>
          <a:stretch>
            <a:fillRect/>
          </a:stretch>
        </p:blipFill>
        <p:spPr bwMode="auto">
          <a:xfrm>
            <a:off x="11159279" y="1544664"/>
            <a:ext cx="653144" cy="861483"/>
          </a:xfrm>
          <a:prstGeom prst="rect">
            <a:avLst/>
          </a:prstGeom>
          <a:noFill/>
        </p:spPr>
      </p:pic>
    </p:spTree>
    <p:extLst>
      <p:ext uri="{BB962C8B-B14F-4D97-AF65-F5344CB8AC3E}">
        <p14:creationId xmlns:p14="http://schemas.microsoft.com/office/powerpoint/2010/main" val="3155960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566844"/>
            <a:ext cx="10738449" cy="4592429"/>
          </a:xfrm>
        </p:spPr>
        <p:txBody>
          <a:bodyPr>
            <a:noAutofit/>
          </a:bodyPr>
          <a:lstStyle/>
          <a:p>
            <a:pPr marL="0" indent="0">
              <a:buNone/>
            </a:pPr>
            <a:r>
              <a:rPr lang="es-ES" dirty="0">
                <a:latin typeface="Garamond" panose="02020404030301010803" pitchFamily="18" charset="0"/>
              </a:rPr>
              <a:t>¿Cuál es el mejor algoritmo? </a:t>
            </a:r>
            <a:r>
              <a:rPr lang="es-ES" dirty="0" smtClean="0">
                <a:latin typeface="Garamond" panose="02020404030301010803" pitchFamily="18" charset="0"/>
              </a:rPr>
              <a:t> No </a:t>
            </a:r>
            <a:r>
              <a:rPr lang="es-ES" dirty="0">
                <a:latin typeface="Garamond" panose="02020404030301010803" pitchFamily="18" charset="0"/>
              </a:rPr>
              <a:t>existe... por eso elegir un buen algoritmo para cada caso es un proceso complicado</a:t>
            </a:r>
            <a:r>
              <a:rPr lang="es-ES" dirty="0" smtClean="0">
                <a:latin typeface="Garamond" panose="02020404030301010803" pitchFamily="18" charset="0"/>
              </a:rPr>
              <a:t>.</a:t>
            </a:r>
          </a:p>
          <a:p>
            <a:pPr marL="0" indent="0">
              <a:buNone/>
              <a:defRPr/>
            </a:pPr>
            <a:r>
              <a:rPr lang="es-ES" dirty="0">
                <a:latin typeface="Garamond" pitchFamily="18" charset="0"/>
              </a:rPr>
              <a:t>Muestra de diferentes modelos obtenidos de diferentes algoritmos </a:t>
            </a:r>
            <a:r>
              <a:rPr lang="es-ES" dirty="0" smtClean="0">
                <a:latin typeface="Garamond" pitchFamily="18" charset="0"/>
              </a:rPr>
              <a:t>de clasificación aplicados sobre </a:t>
            </a:r>
            <a:r>
              <a:rPr lang="es-ES" dirty="0">
                <a:latin typeface="Garamond" pitchFamily="18" charset="0"/>
              </a:rPr>
              <a:t>el mismo </a:t>
            </a:r>
            <a:r>
              <a:rPr lang="es-ES" dirty="0" smtClean="0">
                <a:latin typeface="Garamond" pitchFamily="18" charset="0"/>
              </a:rPr>
              <a:t>conjunto </a:t>
            </a:r>
            <a:r>
              <a:rPr lang="es-ES" dirty="0">
                <a:latin typeface="Garamond" pitchFamily="18" charset="0"/>
              </a:rPr>
              <a:t>de datos </a:t>
            </a:r>
            <a:r>
              <a:rPr lang="es-ES" dirty="0" smtClean="0">
                <a:latin typeface="Garamond" pitchFamily="18" charset="0"/>
              </a:rPr>
              <a:t>(</a:t>
            </a:r>
            <a:r>
              <a:rPr lang="es-ES" dirty="0">
                <a:latin typeface="Garamond" pitchFamily="18" charset="0"/>
              </a:rPr>
              <a:t>con 2 clases</a:t>
            </a:r>
            <a:r>
              <a:rPr lang="es-ES" dirty="0" smtClean="0">
                <a:latin typeface="Garamond" pitchFamily="18" charset="0"/>
              </a:rPr>
              <a:t>):</a:t>
            </a:r>
          </a:p>
          <a:p>
            <a:pPr marL="0" indent="0">
              <a:buNone/>
            </a:pPr>
            <a:endParaRPr lang="es-ES" dirty="0">
              <a:latin typeface="Garamond"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cstate="print"/>
          <a:srcRect t="30867"/>
          <a:stretch>
            <a:fillRect/>
          </a:stretch>
        </p:blipFill>
        <p:spPr bwMode="auto">
          <a:xfrm>
            <a:off x="1381471" y="3226279"/>
            <a:ext cx="9196104" cy="3629003"/>
          </a:xfrm>
          <a:prstGeom prst="rect">
            <a:avLst/>
          </a:prstGeom>
          <a:noFill/>
          <a:ln w="9525">
            <a:noFill/>
            <a:miter lim="800000"/>
            <a:headEnd/>
            <a:tailEnd/>
          </a:ln>
        </p:spPr>
      </p:pic>
    </p:spTree>
    <p:extLst>
      <p:ext uri="{BB962C8B-B14F-4D97-AF65-F5344CB8AC3E}">
        <p14:creationId xmlns:p14="http://schemas.microsoft.com/office/powerpoint/2010/main" val="262794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2260349724"/>
              </p:ext>
            </p:extLst>
          </p:nvPr>
        </p:nvGraphicFramePr>
        <p:xfrm>
          <a:off x="772885" y="3484638"/>
          <a:ext cx="10406742" cy="2621280"/>
        </p:xfrm>
        <a:graphic>
          <a:graphicData uri="http://schemas.openxmlformats.org/drawingml/2006/table">
            <a:tbl>
              <a:tblPr firstRow="1" bandRow="1">
                <a:tableStyleId>{6E25E649-3F16-4E02-A733-19D2CDBF48F0}</a:tableStyleId>
              </a:tblPr>
              <a:tblGrid>
                <a:gridCol w="2405743">
                  <a:extLst>
                    <a:ext uri="{9D8B030D-6E8A-4147-A177-3AD203B41FA5}">
                      <a16:colId xmlns:a16="http://schemas.microsoft.com/office/drawing/2014/main" val="20000"/>
                    </a:ext>
                  </a:extLst>
                </a:gridCol>
                <a:gridCol w="5525425">
                  <a:extLst>
                    <a:ext uri="{9D8B030D-6E8A-4147-A177-3AD203B41FA5}">
                      <a16:colId xmlns:a16="http://schemas.microsoft.com/office/drawing/2014/main" val="20001"/>
                    </a:ext>
                  </a:extLst>
                </a:gridCol>
                <a:gridCol w="2475574">
                  <a:extLst>
                    <a:ext uri="{9D8B030D-6E8A-4147-A177-3AD203B41FA5}">
                      <a16:colId xmlns:a16="http://schemas.microsoft.com/office/drawing/2014/main" val="20002"/>
                    </a:ext>
                  </a:extLst>
                </a:gridCol>
              </a:tblGrid>
              <a:tr h="370840">
                <a:tc>
                  <a:txBody>
                    <a:bodyPr/>
                    <a:lstStyle/>
                    <a:p>
                      <a:pPr algn="ctr"/>
                      <a:r>
                        <a:rPr lang="es-ES" sz="2800" dirty="0" smtClean="0">
                          <a:latin typeface="Garamond" panose="02020404030301010803" pitchFamily="18" charset="0"/>
                        </a:rPr>
                        <a:t>Algoritmo</a:t>
                      </a:r>
                      <a:endParaRPr lang="es-ES" sz="2000" dirty="0">
                        <a:latin typeface="Garamond" panose="02020404030301010803" pitchFamily="18" charset="0"/>
                      </a:endParaRPr>
                    </a:p>
                  </a:txBody>
                  <a:tcPr anchor="ctr"/>
                </a:tc>
                <a:tc>
                  <a:txBody>
                    <a:bodyPr/>
                    <a:lstStyle/>
                    <a:p>
                      <a:pPr algn="ctr"/>
                      <a:r>
                        <a:rPr lang="es-ES" sz="2800" dirty="0" err="1" smtClean="0">
                          <a:latin typeface="Garamond" panose="02020404030301010803" pitchFamily="18" charset="0"/>
                        </a:rPr>
                        <a:t>Hiperparámetros</a:t>
                      </a:r>
                      <a:endParaRPr lang="es-ES" sz="2000" dirty="0">
                        <a:latin typeface="Garamond" panose="02020404030301010803" pitchFamily="18" charset="0"/>
                      </a:endParaRPr>
                    </a:p>
                  </a:txBody>
                  <a:tcPr/>
                </a:tc>
                <a:tc>
                  <a:txBody>
                    <a:bodyPr/>
                    <a:lstStyle/>
                    <a:p>
                      <a:pPr algn="ctr"/>
                      <a:r>
                        <a:rPr lang="es-ES" sz="2800" dirty="0" smtClean="0">
                          <a:latin typeface="Garamond" panose="02020404030301010803" pitchFamily="18" charset="0"/>
                        </a:rPr>
                        <a:t>Parámetros</a:t>
                      </a:r>
                      <a:endParaRPr lang="es-ES" sz="2000" dirty="0">
                        <a:latin typeface="Garamond" panose="02020404030301010803" pitchFamily="18" charset="0"/>
                      </a:endParaRPr>
                    </a:p>
                  </a:txBody>
                  <a:tcPr/>
                </a:tc>
                <a:extLst>
                  <a:ext uri="{0D108BD9-81ED-4DB2-BD59-A6C34878D82A}">
                    <a16:rowId xmlns:a16="http://schemas.microsoft.com/office/drawing/2014/main" val="10000"/>
                  </a:ext>
                </a:extLst>
              </a:tr>
              <a:tr h="370840">
                <a:tc>
                  <a:txBody>
                    <a:bodyPr/>
                    <a:lstStyle/>
                    <a:p>
                      <a:pPr algn="ctr"/>
                      <a:r>
                        <a:rPr lang="es-ES" sz="2000" b="1" dirty="0" smtClean="0">
                          <a:latin typeface="Garamond" panose="02020404030301010803" pitchFamily="18" charset="0"/>
                        </a:rPr>
                        <a:t>Regresión</a:t>
                      </a:r>
                      <a:r>
                        <a:rPr lang="es-ES" sz="2000" b="1" baseline="0" dirty="0" smtClean="0">
                          <a:latin typeface="Garamond" panose="02020404030301010803" pitchFamily="18" charset="0"/>
                        </a:rPr>
                        <a:t> Lineal</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Fit_intercept</a:t>
                      </a:r>
                      <a:r>
                        <a:rPr lang="es-ES" sz="2000" dirty="0" smtClean="0">
                          <a:latin typeface="Garamond" panose="02020404030301010803" pitchFamily="18" charset="0"/>
                        </a:rPr>
                        <a:t>: Decide si el término </a:t>
                      </a:r>
                      <a:r>
                        <a:rPr lang="es-ES" sz="2000" dirty="0" smtClean="0">
                          <a:latin typeface="Garamond" panose="02020404030301010803" pitchFamily="18" charset="0"/>
                          <a:sym typeface="Symbol"/>
                        </a:rPr>
                        <a:t></a:t>
                      </a:r>
                      <a:r>
                        <a:rPr lang="es-ES" sz="2000" baseline="-25000" dirty="0" smtClean="0">
                          <a:latin typeface="Garamond" panose="02020404030301010803" pitchFamily="18" charset="0"/>
                          <a:sym typeface="Symbol"/>
                        </a:rPr>
                        <a:t>0 </a:t>
                      </a:r>
                      <a:r>
                        <a:rPr lang="es-ES" sz="2000" dirty="0" smtClean="0">
                          <a:latin typeface="Garamond" panose="02020404030301010803" pitchFamily="18" charset="0"/>
                        </a:rPr>
                        <a:t> se incluye en la ecuación</a:t>
                      </a:r>
                      <a:endParaRPr lang="es-ES" sz="2000" baseline="-25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sym typeface="Symbol"/>
                        </a:rPr>
                        <a:t></a:t>
                      </a:r>
                      <a:endParaRPr lang="es-ES" sz="2000" dirty="0">
                        <a:latin typeface="Garamond" panose="02020404030301010803" pitchFamily="18" charset="0"/>
                      </a:endParaRPr>
                    </a:p>
                  </a:txBody>
                  <a:tcPr anchor="ctr"/>
                </a:tc>
                <a:extLst>
                  <a:ext uri="{0D108BD9-81ED-4DB2-BD59-A6C34878D82A}">
                    <a16:rowId xmlns:a16="http://schemas.microsoft.com/office/drawing/2014/main" val="10001"/>
                  </a:ext>
                </a:extLst>
              </a:tr>
              <a:tr h="370840">
                <a:tc>
                  <a:txBody>
                    <a:bodyPr/>
                    <a:lstStyle/>
                    <a:p>
                      <a:pPr algn="ctr"/>
                      <a:r>
                        <a:rPr lang="es-ES" sz="2000" b="1" dirty="0" err="1" smtClean="0">
                          <a:latin typeface="Garamond" panose="02020404030301010803" pitchFamily="18" charset="0"/>
                        </a:rPr>
                        <a:t>Random</a:t>
                      </a:r>
                      <a:r>
                        <a:rPr lang="es-ES" sz="2000" b="1" dirty="0" smtClean="0">
                          <a:latin typeface="Garamond" panose="02020404030301010803" pitchFamily="18" charset="0"/>
                        </a:rPr>
                        <a:t> </a:t>
                      </a:r>
                      <a:r>
                        <a:rPr lang="es-ES" sz="2000" b="1" dirty="0" err="1" smtClean="0">
                          <a:latin typeface="Garamond" panose="02020404030301010803" pitchFamily="18" charset="0"/>
                        </a:rPr>
                        <a:t>Forest</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n_estimators</a:t>
                      </a:r>
                      <a:r>
                        <a:rPr lang="es-ES" sz="2000" dirty="0" smtClean="0">
                          <a:latin typeface="Garamond" panose="02020404030301010803" pitchFamily="18" charset="0"/>
                        </a:rPr>
                        <a:t>:  Número de árboles a considerar</a:t>
                      </a:r>
                    </a:p>
                    <a:p>
                      <a:pPr marL="174625" indent="-174625">
                        <a:buFont typeface="Arial" pitchFamily="34" charset="0"/>
                        <a:buChar char="•"/>
                      </a:pPr>
                      <a:r>
                        <a:rPr lang="es-ES" sz="2000" b="1" dirty="0" err="1" smtClean="0">
                          <a:latin typeface="Garamond" panose="02020404030301010803" pitchFamily="18" charset="0"/>
                        </a:rPr>
                        <a:t>criterion</a:t>
                      </a:r>
                      <a:r>
                        <a:rPr lang="es-ES" sz="2000" dirty="0" smtClean="0">
                          <a:latin typeface="Garamond" panose="02020404030301010803" pitchFamily="18" charset="0"/>
                        </a:rPr>
                        <a:t>: Indicador para determinar</a:t>
                      </a:r>
                      <a:r>
                        <a:rPr lang="es-ES" sz="2000" baseline="0" dirty="0" smtClean="0">
                          <a:latin typeface="Garamond" panose="02020404030301010803" pitchFamily="18" charset="0"/>
                        </a:rPr>
                        <a:t> el atributo seleccionado para hacer la división en cada árbol</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2"/>
                  </a:ext>
                </a:extLst>
              </a:tr>
              <a:tr h="370840">
                <a:tc>
                  <a:txBody>
                    <a:bodyPr/>
                    <a:lstStyle/>
                    <a:p>
                      <a:pPr algn="ctr"/>
                      <a:r>
                        <a:rPr lang="es-ES" sz="2000" b="1" dirty="0" smtClean="0">
                          <a:latin typeface="Garamond" panose="02020404030301010803" pitchFamily="18" charset="0"/>
                        </a:rPr>
                        <a:t>K-medias</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init</a:t>
                      </a:r>
                      <a:r>
                        <a:rPr lang="es-ES" sz="2000" dirty="0" smtClean="0">
                          <a:latin typeface="Garamond" panose="02020404030301010803" pitchFamily="18" charset="0"/>
                        </a:rPr>
                        <a:t>: Método de inicialización de los </a:t>
                      </a:r>
                      <a:r>
                        <a:rPr lang="es-ES" sz="2000" dirty="0" err="1" smtClean="0">
                          <a:latin typeface="Garamond" panose="02020404030301010803" pitchFamily="18" charset="0"/>
                        </a:rPr>
                        <a:t>centroides</a:t>
                      </a:r>
                      <a:r>
                        <a:rPr lang="es-ES" sz="2000" dirty="0" smtClean="0">
                          <a:latin typeface="Garamond" panose="02020404030301010803" pitchFamily="18" charset="0"/>
                        </a:rPr>
                        <a:t>.</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3"/>
                  </a:ext>
                </a:extLst>
              </a:tr>
            </a:tbl>
          </a:graphicData>
        </a:graphic>
      </p:graphicFrame>
      <p:sp>
        <p:nvSpPr>
          <p:cNvPr id="5" name="Marcador de contenido 2"/>
          <p:cNvSpPr txBox="1">
            <a:spLocks/>
          </p:cNvSpPr>
          <p:nvPr/>
        </p:nvSpPr>
        <p:spPr>
          <a:xfrm>
            <a:off x="783770" y="231136"/>
            <a:ext cx="10395857" cy="3024102"/>
          </a:xfrm>
          <a:prstGeom prst="rect">
            <a:avLst/>
          </a:prstGeom>
        </p:spPr>
        <p:txBody>
          <a:bodyPr vert="horz" lIns="91440" tIns="45720" rIns="91440" bIns="45720" rtlCol="0">
            <a:normAutofit/>
          </a:bodyPr>
          <a:lstStyle/>
          <a:p>
            <a:pPr algn="just">
              <a:lnSpc>
                <a:spcPct val="90000"/>
              </a:lnSpc>
              <a:spcBef>
                <a:spcPts val="1000"/>
              </a:spcBef>
              <a:defRPr/>
            </a:pPr>
            <a:r>
              <a:rPr lang="es-ES" sz="2800" dirty="0">
                <a:latin typeface="Garamond" panose="02020404030301010803" pitchFamily="18" charset="0"/>
              </a:rPr>
              <a:t>Además, los modelos suelen disponer de hiperparámetros que permiten ajustar su </a:t>
            </a:r>
            <a:r>
              <a:rPr lang="es-ES" sz="2800" dirty="0" smtClean="0">
                <a:latin typeface="Garamond" panose="02020404030301010803" pitchFamily="18" charset="0"/>
              </a:rPr>
              <a:t>funcionamiento.</a:t>
            </a:r>
            <a:endParaRPr lang="es-ES" sz="2800" dirty="0">
              <a:latin typeface="Garamond" panose="02020404030301010803" pitchFamily="18" charset="0"/>
            </a:endParaRP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Un </a:t>
            </a:r>
            <a:r>
              <a:rPr kumimoji="0" lang="es-ES" sz="2800" b="1" i="0" u="none" strike="noStrike" kern="1200" cap="none" spc="0" normalizeH="0" baseline="0" noProof="0" dirty="0" err="1" smtClean="0">
                <a:ln>
                  <a:noFill/>
                </a:ln>
                <a:solidFill>
                  <a:schemeClr val="tx1"/>
                </a:solidFill>
                <a:effectLst/>
                <a:uLnTx/>
                <a:uFillTx/>
                <a:latin typeface="Garamond" pitchFamily="18" charset="0"/>
                <a:ea typeface="+mn-ea"/>
                <a:cs typeface="+mn-cs"/>
              </a:rPr>
              <a:t>hiperparámetro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 es un parámetro del algoritmo, que permite elegir características de cómo el algoritmo se va a aplicar. </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noProof="0" dirty="0" smtClean="0">
                <a:ln>
                  <a:noFill/>
                </a:ln>
                <a:solidFill>
                  <a:schemeClr val="tx1"/>
                </a:solidFill>
                <a:effectLst/>
                <a:uLnTx/>
                <a:uFillTx/>
                <a:latin typeface="Garamond" pitchFamily="18" charset="0"/>
                <a:ea typeface="+mn-ea"/>
                <a:cs typeface="+mn-cs"/>
              </a:rPr>
              <a:t>No se deben confundir con los parámetros del algoritmo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Algunos ejemplos:</a:t>
            </a:r>
            <a:endParaRPr kumimoji="0" lang="es-ES" sz="24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spTree>
    <p:extLst>
      <p:ext uri="{BB962C8B-B14F-4D97-AF65-F5344CB8AC3E}">
        <p14:creationId xmlns:p14="http://schemas.microsoft.com/office/powerpoint/2010/main" val="702004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Sobrevolando Orange</a:t>
            </a:r>
            <a:endParaRPr lang="es-ES" dirty="0"/>
          </a:p>
        </p:txBody>
      </p:sp>
      <p:sp>
        <p:nvSpPr>
          <p:cNvPr id="3" name="Marcador de contenido 2"/>
          <p:cNvSpPr>
            <a:spLocks noGrp="1"/>
          </p:cNvSpPr>
          <p:nvPr>
            <p:ph idx="1"/>
          </p:nvPr>
        </p:nvSpPr>
        <p:spPr/>
        <p:txBody>
          <a:bodyPr/>
          <a:lstStyle/>
          <a:p>
            <a:r>
              <a:rPr lang="es-ES" dirty="0" smtClean="0"/>
              <a:t>Desarrollado en el </a:t>
            </a:r>
            <a:r>
              <a:rPr lang="es-ES" b="1" dirty="0" smtClean="0"/>
              <a:t>Laboratorio de Bioinformática</a:t>
            </a:r>
            <a:r>
              <a:rPr lang="es-ES" dirty="0" smtClean="0"/>
              <a:t> de la </a:t>
            </a:r>
            <a:r>
              <a:rPr lang="es-ES" b="1" dirty="0" smtClean="0"/>
              <a:t>Universidad de Liubliana</a:t>
            </a:r>
            <a:r>
              <a:rPr lang="es-ES" dirty="0" smtClean="0"/>
              <a:t> (Eslovenia) junto a una comunidad de código abierto.</a:t>
            </a:r>
          </a:p>
          <a:p>
            <a:r>
              <a:rPr lang="es-ES" dirty="0" smtClean="0"/>
              <a:t>Visualización y análisis de datos a través de flujos interactivos.</a:t>
            </a:r>
          </a:p>
          <a:p>
            <a:r>
              <a:rPr lang="es-ES" dirty="0" smtClean="0"/>
              <a:t>Posibilidad de usar programando o por medio de un interfaz gráfico (será nuestra opción).</a:t>
            </a:r>
          </a:p>
          <a:p>
            <a:r>
              <a:rPr lang="es-ES" dirty="0" smtClean="0"/>
              <a:t>Proyecto Open </a:t>
            </a:r>
            <a:r>
              <a:rPr lang="es-ES" dirty="0" err="1" smtClean="0"/>
              <a:t>Source</a:t>
            </a:r>
            <a:r>
              <a:rPr lang="es-ES" dirty="0" smtClean="0"/>
              <a:t>.</a:t>
            </a:r>
          </a:p>
          <a:p>
            <a:r>
              <a:rPr lang="es-ES" dirty="0" smtClean="0"/>
              <a:t>Versión 3: </a:t>
            </a:r>
          </a:p>
          <a:p>
            <a:pPr lvl="1"/>
            <a:r>
              <a:rPr lang="es-ES" dirty="0" smtClean="0"/>
              <a:t>Completamente reescrita en </a:t>
            </a:r>
            <a:r>
              <a:rPr lang="es-ES" b="1" dirty="0" smtClean="0"/>
              <a:t>Python 3</a:t>
            </a:r>
            <a:r>
              <a:rPr lang="es-ES" dirty="0"/>
              <a:t>.</a:t>
            </a:r>
            <a:endParaRPr lang="es-ES" b="1" dirty="0" smtClean="0"/>
          </a:p>
          <a:p>
            <a:pPr lvl="1"/>
            <a:r>
              <a:rPr lang="es-ES" dirty="0" smtClean="0"/>
              <a:t>La parte de ML es, principalmente, un </a:t>
            </a:r>
            <a:r>
              <a:rPr lang="es-ES" dirty="0" err="1" smtClean="0"/>
              <a:t>wrap</a:t>
            </a:r>
            <a:r>
              <a:rPr lang="es-ES" dirty="0" smtClean="0"/>
              <a:t> de </a:t>
            </a:r>
            <a:r>
              <a:rPr lang="es-ES" b="1" dirty="0" err="1" smtClean="0"/>
              <a:t>Scikit-Learn</a:t>
            </a:r>
            <a:r>
              <a:rPr lang="es-ES" dirty="0" smtClean="0"/>
              <a:t> (SKL).</a:t>
            </a:r>
            <a:endParaRPr lang="es-ES" dirty="0"/>
          </a:p>
        </p:txBody>
      </p:sp>
      <p:pic>
        <p:nvPicPr>
          <p:cNvPr id="4" name="Imagen 3"/>
          <p:cNvPicPr>
            <a:picLocks noChangeAspect="1"/>
          </p:cNvPicPr>
          <p:nvPr/>
        </p:nvPicPr>
        <p:blipFill>
          <a:blip r:embed="rId2"/>
          <a:stretch>
            <a:fillRect/>
          </a:stretch>
        </p:blipFill>
        <p:spPr>
          <a:xfrm>
            <a:off x="9652318" y="4318318"/>
            <a:ext cx="2539682" cy="2539682"/>
          </a:xfrm>
          <a:prstGeom prst="rect">
            <a:avLst/>
          </a:prstGeom>
        </p:spPr>
      </p:pic>
    </p:spTree>
    <p:extLst>
      <p:ext uri="{BB962C8B-B14F-4D97-AF65-F5344CB8AC3E}">
        <p14:creationId xmlns:p14="http://schemas.microsoft.com/office/powerpoint/2010/main" val="3942782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smtClean="0">
                <a:latin typeface="Garamond" panose="02020404030301010803" pitchFamily="18" charset="0"/>
              </a:rPr>
              <a:t>La </a:t>
            </a:r>
            <a:r>
              <a:rPr lang="es-ES" dirty="0">
                <a:latin typeface="Garamond" panose="02020404030301010803" pitchFamily="18" charset="0"/>
              </a:rPr>
              <a:t>mayoría de los algoritmos tienen la misma capacidad, son equivalentes... se diferencian por los datasets sobre los que operan.</a:t>
            </a:r>
          </a:p>
          <a:p>
            <a:pPr marL="0" indent="0">
              <a:buNone/>
            </a:pPr>
            <a:endParaRPr lang="es-ES" dirty="0" smtClean="0">
              <a:latin typeface="Garamond" panose="02020404030301010803" pitchFamily="18" charset="0"/>
            </a:endParaRPr>
          </a:p>
          <a:p>
            <a:pPr marL="0" indent="0">
              <a:buNone/>
            </a:pPr>
            <a:r>
              <a:rPr lang="es-ES" b="1" dirty="0" smtClean="0">
                <a:latin typeface="Garamond" panose="02020404030301010803" pitchFamily="18" charset="0"/>
              </a:rPr>
              <a:t>Teorema </a:t>
            </a:r>
            <a:r>
              <a:rPr lang="es-ES" b="1" dirty="0">
                <a:latin typeface="Garamond" panose="02020404030301010803" pitchFamily="18" charset="0"/>
              </a:rPr>
              <a:t>"No Free Lunch"</a:t>
            </a:r>
            <a:r>
              <a:rPr lang="es-ES" dirty="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Cuando </a:t>
            </a:r>
            <a:r>
              <a:rPr lang="es-ES" dirty="0">
                <a:latin typeface="Garamond" panose="02020404030301010803" pitchFamily="18" charset="0"/>
              </a:rPr>
              <a:t>se promedian a lo largo de todas las posibles situaciones, todos los modelos funcionan igual de </a:t>
            </a:r>
            <a:r>
              <a:rPr lang="es-ES" dirty="0" smtClean="0">
                <a:latin typeface="Garamond" panose="02020404030301010803" pitchFamily="18" charset="0"/>
              </a:rPr>
              <a:t>bien (o igua</a:t>
            </a:r>
            <a:r>
              <a:rPr lang="es-ES" dirty="0" smtClean="0"/>
              <a:t>l de mal)	</a:t>
            </a:r>
            <a:r>
              <a:rPr lang="es-ES" dirty="0" smtClean="0">
                <a:latin typeface="Garamond" panose="02020404030301010803" pitchFamily="18" charset="0"/>
              </a:rPr>
              <a:t>. </a:t>
            </a:r>
          </a:p>
          <a:p>
            <a:r>
              <a:rPr lang="es-ES" dirty="0" smtClean="0">
                <a:latin typeface="Garamond" panose="02020404030301010803" pitchFamily="18" charset="0"/>
              </a:rPr>
              <a:t>Para </a:t>
            </a:r>
            <a:r>
              <a:rPr lang="es-ES" dirty="0">
                <a:latin typeface="Garamond" panose="02020404030301010803" pitchFamily="18" charset="0"/>
              </a:rPr>
              <a:t>cada par de modelos, podemos encontrar un par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datasets </a:t>
            </a:r>
            <a:r>
              <a:rPr lang="es-ES" dirty="0">
                <a:latin typeface="Garamond" panose="02020404030301010803" pitchFamily="18" charset="0"/>
              </a:rPr>
              <a:t>en los que cada uno se comporta mejor que el otro.</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Resultado de imagen de no free lun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2104" y="4121838"/>
            <a:ext cx="2572586" cy="27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355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a:latin typeface="Garamond" panose="02020404030301010803" pitchFamily="18" charset="0"/>
              </a:rPr>
              <a:t>Construir un modelo de ML consiste en</a:t>
            </a:r>
            <a:r>
              <a:rPr lang="es-ES" dirty="0" smtClean="0">
                <a:latin typeface="Garamond" panose="02020404030301010803" pitchFamily="18" charset="0"/>
              </a:rPr>
              <a:t>:</a:t>
            </a:r>
            <a:endParaRPr lang="es-ES" dirty="0">
              <a:latin typeface="Garamond" panose="02020404030301010803" pitchFamily="18" charset="0"/>
            </a:endParaRPr>
          </a:p>
          <a:p>
            <a:r>
              <a:rPr lang="es-ES" dirty="0" smtClean="0">
                <a:latin typeface="Garamond" panose="02020404030301010803" pitchFamily="18" charset="0"/>
              </a:rPr>
              <a:t>Hacer </a:t>
            </a:r>
            <a:r>
              <a:rPr lang="es-ES" dirty="0">
                <a:latin typeface="Garamond" panose="02020404030301010803" pitchFamily="18" charset="0"/>
              </a:rPr>
              <a:t>las suposiciones correctas sobre los datos</a:t>
            </a:r>
          </a:p>
          <a:p>
            <a:r>
              <a:rPr lang="es-ES" dirty="0" smtClean="0">
                <a:latin typeface="Garamond" panose="02020404030301010803" pitchFamily="18" charset="0"/>
              </a:rPr>
              <a:t>Elegir </a:t>
            </a:r>
            <a:r>
              <a:rPr lang="es-ES" dirty="0">
                <a:latin typeface="Garamond" panose="02020404030301010803" pitchFamily="18" charset="0"/>
              </a:rPr>
              <a:t>el algoritmo de aprendizaje correcto para esas suposiciones</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837428" y="3662194"/>
            <a:ext cx="8008458" cy="2719468"/>
          </a:xfrm>
          <a:prstGeom prst="rect">
            <a:avLst/>
          </a:prstGeom>
        </p:spPr>
      </p:pic>
    </p:spTree>
    <p:extLst>
      <p:ext uri="{BB962C8B-B14F-4D97-AF65-F5344CB8AC3E}">
        <p14:creationId xmlns:p14="http://schemas.microsoft.com/office/powerpoint/2010/main" val="1987942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82465559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44775"/>
            <a:ext cx="11081657" cy="413041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5442857"/>
            <a:ext cx="11081657" cy="1273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Un proceso en dos pasos:</a:t>
            </a:r>
            <a:endParaRPr lang="es-ES" sz="3200" dirty="0">
              <a:latin typeface="Garamond" panose="02020404030301010803" pitchFamily="18" charset="0"/>
            </a:endParaRPr>
          </a:p>
          <a:p>
            <a:r>
              <a:rPr lang="es-ES" sz="3200" dirty="0" smtClean="0">
                <a:latin typeface="Garamond" panose="02020404030301010803" pitchFamily="18" charset="0"/>
              </a:rPr>
              <a:t>Usa </a:t>
            </a:r>
            <a:r>
              <a:rPr lang="es-ES" sz="3200" dirty="0">
                <a:latin typeface="Garamond" panose="02020404030301010803" pitchFamily="18" charset="0"/>
              </a:rPr>
              <a:t>el modelo para predecir las etiquetas de tu dataset</a:t>
            </a:r>
          </a:p>
          <a:p>
            <a:pPr lvl="1"/>
            <a:r>
              <a:rPr lang="es-ES" sz="2800" dirty="0" smtClean="0">
                <a:latin typeface="Garamond" panose="02020404030301010803" pitchFamily="18" charset="0"/>
              </a:rPr>
              <a:t>Conjunto </a:t>
            </a:r>
            <a:r>
              <a:rPr lang="es-ES" sz="2800" dirty="0">
                <a:latin typeface="Garamond" panose="02020404030301010803" pitchFamily="18" charset="0"/>
              </a:rPr>
              <a:t>de Entrenamiento / </a:t>
            </a:r>
            <a:r>
              <a:rPr lang="es-ES" sz="2800" dirty="0" smtClean="0">
                <a:latin typeface="Garamond" panose="02020404030301010803" pitchFamily="18" charset="0"/>
              </a:rPr>
              <a:t>Test</a:t>
            </a:r>
          </a:p>
          <a:p>
            <a:pPr lvl="1"/>
            <a:r>
              <a:rPr lang="es-ES" sz="2800" dirty="0" smtClean="0">
                <a:latin typeface="Garamond" panose="02020404030301010803" pitchFamily="18" charset="0"/>
              </a:rPr>
              <a:t>Añadir </a:t>
            </a:r>
            <a:r>
              <a:rPr lang="es-ES" sz="2800" dirty="0">
                <a:latin typeface="Garamond" panose="02020404030301010803" pitchFamily="18" charset="0"/>
              </a:rPr>
              <a:t>Conjunto de validación cuando se usan varios modelos y se afinan hiperparámetros</a:t>
            </a:r>
          </a:p>
          <a:p>
            <a:pPr lvl="1"/>
            <a:r>
              <a:rPr lang="es-ES" sz="2800" dirty="0" smtClean="0">
                <a:latin typeface="Garamond" panose="02020404030301010803" pitchFamily="18" charset="0"/>
              </a:rPr>
              <a:t>K-Validación </a:t>
            </a:r>
            <a:r>
              <a:rPr lang="es-ES" sz="2800" dirty="0">
                <a:latin typeface="Garamond" panose="02020404030301010803" pitchFamily="18" charset="0"/>
              </a:rPr>
              <a:t>cruzada</a:t>
            </a:r>
          </a:p>
          <a:p>
            <a:r>
              <a:rPr lang="es-ES" sz="3200" dirty="0" smtClean="0">
                <a:latin typeface="Garamond" panose="02020404030301010803" pitchFamily="18" charset="0"/>
              </a:rPr>
              <a:t>Usa </a:t>
            </a:r>
            <a:r>
              <a:rPr lang="es-ES" sz="3200" dirty="0">
                <a:latin typeface="Garamond" panose="02020404030301010803" pitchFamily="18" charset="0"/>
              </a:rPr>
              <a:t>algún indicador  para comparar los valores predichos con los reales.</a:t>
            </a:r>
          </a:p>
          <a:p>
            <a:pPr lvl="1"/>
            <a:r>
              <a:rPr lang="es-ES" sz="2800" dirty="0" smtClean="0">
                <a:latin typeface="Garamond" panose="02020404030301010803" pitchFamily="18" charset="0"/>
              </a:rPr>
              <a:t>Regresión</a:t>
            </a:r>
            <a:r>
              <a:rPr lang="es-ES" sz="2800" dirty="0">
                <a:latin typeface="Garamond" panose="02020404030301010803" pitchFamily="18" charset="0"/>
              </a:rPr>
              <a:t>: MSE</a:t>
            </a:r>
          </a:p>
          <a:p>
            <a:pPr lvl="1"/>
            <a:r>
              <a:rPr lang="es-ES" sz="2800" dirty="0" smtClean="0">
                <a:latin typeface="Garamond" panose="02020404030301010803" pitchFamily="18" charset="0"/>
              </a:rPr>
              <a:t>Clasificación</a:t>
            </a:r>
            <a:r>
              <a:rPr lang="es-ES" sz="2800" dirty="0">
                <a:latin typeface="Garamond" panose="02020404030301010803" pitchFamily="18" charset="0"/>
              </a:rPr>
              <a:t>: </a:t>
            </a:r>
            <a:r>
              <a:rPr lang="es-ES" sz="2800" dirty="0" err="1">
                <a:latin typeface="Garamond" panose="02020404030301010803" pitchFamily="18" charset="0"/>
              </a:rPr>
              <a:t>Accuracy</a:t>
            </a:r>
            <a:r>
              <a:rPr lang="es-ES" sz="2800" dirty="0">
                <a:latin typeface="Garamond" panose="02020404030301010803" pitchFamily="18" charset="0"/>
              </a:rPr>
              <a:t>, Matriz de Confusión, </a:t>
            </a:r>
            <a:r>
              <a:rPr lang="es-ES" sz="2800" dirty="0" smtClean="0">
                <a:latin typeface="Garamond" panose="02020404030301010803" pitchFamily="18" charset="0"/>
              </a:rPr>
              <a:t>ROC</a:t>
            </a:r>
            <a:endParaRPr lang="es-ES" sz="28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Resultado de imagen de predi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838" y="1039445"/>
            <a:ext cx="2052787" cy="1847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esultado de imagen de error MSE machine learn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8124" y="4876989"/>
            <a:ext cx="3778070" cy="19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3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37496" y="3008462"/>
            <a:ext cx="11820525" cy="3429000"/>
          </a:xfrm>
          <a:prstGeom prst="rect">
            <a:avLst/>
          </a:prstGeom>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a:t>
            </a:r>
            <a:r>
              <a:rPr lang="es-ES" sz="3200" dirty="0" err="1" smtClean="0">
                <a:latin typeface="Garamond" panose="02020404030301010803" pitchFamily="18" charset="0"/>
              </a:rPr>
              <a:t>evauamos</a:t>
            </a:r>
            <a:r>
              <a:rPr lang="es-ES" sz="3200" dirty="0" smtClean="0">
                <a:latin typeface="Garamond" panose="02020404030301010803" pitchFamily="18" charset="0"/>
              </a:rPr>
              <a:t>:</a:t>
            </a:r>
            <a:endParaRPr lang="es-ES" sz="3200" dirty="0">
              <a:latin typeface="Garamond" panose="02020404030301010803" pitchFamily="18" charset="0"/>
            </a:endParaRPr>
          </a:p>
        </p:txBody>
      </p:sp>
    </p:spTree>
    <p:extLst>
      <p:ext uri="{BB962C8B-B14F-4D97-AF65-F5344CB8AC3E}">
        <p14:creationId xmlns:p14="http://schemas.microsoft.com/office/powerpoint/2010/main" val="3793101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3" name="Imagen 2"/>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3103" y="1927015"/>
            <a:ext cx="11734800" cy="4867275"/>
          </a:xfrm>
          <a:prstGeom prst="rect">
            <a:avLst/>
          </a:prstGeom>
        </p:spPr>
      </p:pic>
    </p:spTree>
    <p:extLst>
      <p:ext uri="{BB962C8B-B14F-4D97-AF65-F5344CB8AC3E}">
        <p14:creationId xmlns:p14="http://schemas.microsoft.com/office/powerpoint/2010/main" val="9472206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Cuando no tenemos tantos datos podemos utilizar la K-validación cruzada:</a:t>
            </a:r>
            <a:endParaRPr lang="es-ES" sz="3200" dirty="0">
              <a:latin typeface="Garamond" panose="02020404030301010803" pitchFamily="18" charset="0"/>
            </a:endParaRPr>
          </a:p>
        </p:txBody>
      </p:sp>
      <p:pic>
        <p:nvPicPr>
          <p:cNvPr id="4" name="Imagen 3"/>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047" y="2624496"/>
            <a:ext cx="11201400" cy="4162425"/>
          </a:xfrm>
          <a:prstGeom prst="rect">
            <a:avLst/>
          </a:prstGeom>
        </p:spPr>
      </p:pic>
    </p:spTree>
    <p:extLst>
      <p:ext uri="{BB962C8B-B14F-4D97-AF65-F5344CB8AC3E}">
        <p14:creationId xmlns:p14="http://schemas.microsoft.com/office/powerpoint/2010/main" val="3396629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1164566"/>
          </a:xfrm>
        </p:spPr>
        <p:txBody>
          <a:bodyPr>
            <a:noAutofit/>
          </a:bodyPr>
          <a:lstStyle/>
          <a:p>
            <a:pPr marL="0" indent="0">
              <a:lnSpc>
                <a:spcPct val="100000"/>
              </a:lnSpc>
              <a:buNone/>
            </a:pPr>
            <a:r>
              <a:rPr lang="es-ES" dirty="0" smtClean="0">
                <a:latin typeface="Garamond" panose="02020404030301010803" pitchFamily="18" charset="0"/>
              </a:rPr>
              <a:t>¿Cómo medir el error?</a:t>
            </a:r>
          </a:p>
          <a:p>
            <a:pPr marL="0" indent="0">
              <a:lnSpc>
                <a:spcPct val="100000"/>
              </a:lnSpc>
              <a:buNone/>
            </a:pPr>
            <a:r>
              <a:rPr lang="es-ES" dirty="0" smtClean="0">
                <a:latin typeface="Garamond" panose="02020404030301010803" pitchFamily="18" charset="0"/>
              </a:rPr>
              <a:t>Comenzaremos con la </a:t>
            </a:r>
            <a:r>
              <a:rPr lang="es-ES" b="1" dirty="0" smtClean="0">
                <a:latin typeface="Garamond" panose="02020404030301010803" pitchFamily="18" charset="0"/>
              </a:rPr>
              <a:t>matriz de confusión</a:t>
            </a:r>
            <a:r>
              <a:rPr lang="es-ES" dirty="0" smtClean="0">
                <a:latin typeface="Garamond" panose="02020404030301010803" pitchFamily="18" charset="0"/>
              </a:rPr>
              <a:t>, usada en Clasificación:</a:t>
            </a:r>
            <a:endParaRPr lang="es-ES" dirty="0">
              <a:latin typeface="Garamond" panose="02020404030301010803" pitchFamily="18" charset="0"/>
            </a:endParaRPr>
          </a:p>
        </p:txBody>
      </p:sp>
      <p:pic>
        <p:nvPicPr>
          <p:cNvPr id="1028" name="Picture 4" descr="Resultado de imagen de matriz de conf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65" y="3740452"/>
            <a:ext cx="643890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matriz de confusion"/>
          <p:cNvPicPr>
            <a:picLocks noChangeAspect="1" noChangeArrowheads="1"/>
          </p:cNvPicPr>
          <p:nvPr/>
        </p:nvPicPr>
        <p:blipFill rotWithShape="1">
          <a:blip r:embed="rId4">
            <a:extLst>
              <a:ext uri="{28A0092B-C50C-407E-A947-70E740481C1C}">
                <a14:useLocalDpi xmlns:a14="http://schemas.microsoft.com/office/drawing/2010/main" val="0"/>
              </a:ext>
            </a:extLst>
          </a:blip>
          <a:srcRect r="31733"/>
          <a:stretch/>
        </p:blipFill>
        <p:spPr bwMode="auto">
          <a:xfrm>
            <a:off x="354234" y="2812209"/>
            <a:ext cx="5511727" cy="189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454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cs.us.es/~fsancho/images/2016-12/matrizcon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 y="4724137"/>
            <a:ext cx="4324350"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matriz de confus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9746" y="1278385"/>
            <a:ext cx="8466395" cy="416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0496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4580626"/>
          </a:xfrm>
        </p:spPr>
        <p:txBody>
          <a:bodyPr>
            <a:noAutofit/>
          </a:bodyPr>
          <a:lstStyle/>
          <a:p>
            <a:pPr marL="0" indent="0">
              <a:buNone/>
            </a:pPr>
            <a:r>
              <a:rPr lang="es-ES" b="1" dirty="0" smtClean="0">
                <a:latin typeface="Garamond" panose="02020404030301010803" pitchFamily="18" charset="0"/>
              </a:rPr>
              <a:t>Curva ROC</a:t>
            </a:r>
            <a:r>
              <a:rPr lang="es-ES" dirty="0" smtClean="0">
                <a:latin typeface="Garamond" panose="02020404030301010803" pitchFamily="18" charset="0"/>
              </a:rPr>
              <a:t>: </a:t>
            </a:r>
            <a:r>
              <a:rPr lang="es-ES" dirty="0">
                <a:latin typeface="Garamond" panose="02020404030301010803" pitchFamily="18" charset="0"/>
              </a:rPr>
              <a:t>es un </a:t>
            </a:r>
            <a:r>
              <a:rPr lang="es-ES" dirty="0" smtClean="0">
                <a:latin typeface="Garamond" panose="02020404030301010803" pitchFamily="18" charset="0"/>
              </a:rPr>
              <a:t>gráfico </a:t>
            </a:r>
            <a:r>
              <a:rPr lang="es-ES" dirty="0">
                <a:latin typeface="Garamond" panose="02020404030301010803" pitchFamily="18" charset="0"/>
              </a:rPr>
              <a:t>que muestra el rendimiento de un modelo de clasificación en todos los umbrales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Representa </a:t>
            </a:r>
            <a:r>
              <a:rPr lang="es-ES" dirty="0">
                <a:latin typeface="Garamond" panose="02020404030301010803" pitchFamily="18" charset="0"/>
              </a:rPr>
              <a:t>TPR </a:t>
            </a:r>
            <a:r>
              <a:rPr lang="es-ES" dirty="0" smtClean="0">
                <a:latin typeface="Garamond" panose="02020404030301010803" pitchFamily="18" charset="0"/>
              </a:rPr>
              <a:t>(Tasa de Verdaderos </a:t>
            </a:r>
            <a:br>
              <a:rPr lang="es-ES" dirty="0" smtClean="0">
                <a:latin typeface="Garamond" panose="02020404030301010803" pitchFamily="18" charset="0"/>
              </a:rPr>
            </a:br>
            <a:r>
              <a:rPr lang="es-ES" dirty="0" smtClean="0">
                <a:latin typeface="Garamond" panose="02020404030301010803" pitchFamily="18" charset="0"/>
              </a:rPr>
              <a:t>Positivos) frente </a:t>
            </a:r>
            <a:r>
              <a:rPr lang="es-ES" dirty="0">
                <a:latin typeface="Garamond" panose="02020404030301010803" pitchFamily="18" charset="0"/>
              </a:rPr>
              <a:t>a FPR </a:t>
            </a:r>
            <a:r>
              <a:rPr lang="es-ES" dirty="0" smtClean="0">
                <a:latin typeface="Garamond" panose="02020404030301010803" pitchFamily="18" charset="0"/>
              </a:rPr>
              <a:t>(Tasa de Falsos </a:t>
            </a:r>
            <a:br>
              <a:rPr lang="es-ES" dirty="0" smtClean="0">
                <a:latin typeface="Garamond" panose="02020404030301010803" pitchFamily="18" charset="0"/>
              </a:rPr>
            </a:br>
            <a:r>
              <a:rPr lang="es-ES" dirty="0" smtClean="0">
                <a:latin typeface="Garamond" panose="02020404030301010803" pitchFamily="18" charset="0"/>
              </a:rPr>
              <a:t>Positivos) en </a:t>
            </a:r>
            <a:r>
              <a:rPr lang="es-ES" dirty="0">
                <a:latin typeface="Garamond" panose="02020404030301010803" pitchFamily="18" charset="0"/>
              </a:rPr>
              <a:t>diferentes </a:t>
            </a:r>
            <a:r>
              <a:rPr lang="es-ES" dirty="0" smtClean="0">
                <a:latin typeface="Garamond" panose="02020404030301010803" pitchFamily="18" charset="0"/>
              </a:rPr>
              <a:t>umbrales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Reducir el </a:t>
            </a:r>
            <a:r>
              <a:rPr lang="es-ES" dirty="0" smtClean="0">
                <a:latin typeface="Garamond" panose="02020404030301010803" pitchFamily="18" charset="0"/>
              </a:rPr>
              <a:t>umbral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 </a:t>
            </a:r>
            <a:r>
              <a:rPr lang="es-ES" dirty="0">
                <a:latin typeface="Garamond" panose="02020404030301010803" pitchFamily="18" charset="0"/>
              </a:rPr>
              <a:t>clasifica más </a:t>
            </a:r>
            <a:r>
              <a:rPr lang="es-ES" dirty="0" smtClean="0">
                <a:latin typeface="Garamond" panose="02020404030301010803" pitchFamily="18" charset="0"/>
              </a:rPr>
              <a:t>elementos </a:t>
            </a:r>
            <a:br>
              <a:rPr lang="es-ES" dirty="0" smtClean="0">
                <a:latin typeface="Garamond" panose="02020404030301010803" pitchFamily="18" charset="0"/>
              </a:rPr>
            </a:br>
            <a:r>
              <a:rPr lang="es-ES" dirty="0" smtClean="0">
                <a:latin typeface="Garamond" panose="02020404030301010803" pitchFamily="18" charset="0"/>
              </a:rPr>
              <a:t>como </a:t>
            </a:r>
            <a:r>
              <a:rPr lang="es-ES" dirty="0">
                <a:latin typeface="Garamond" panose="02020404030301010803" pitchFamily="18" charset="0"/>
              </a:rPr>
              <a:t>positivos, por lo que </a:t>
            </a:r>
            <a:r>
              <a:rPr lang="es-ES" dirty="0" smtClean="0">
                <a:latin typeface="Garamond" panose="02020404030301010803" pitchFamily="18" charset="0"/>
              </a:rPr>
              <a:t>aumentarán </a:t>
            </a:r>
            <a:br>
              <a:rPr lang="es-ES" dirty="0" smtClean="0">
                <a:latin typeface="Garamond" panose="02020404030301010803" pitchFamily="18" charset="0"/>
              </a:rPr>
            </a:br>
            <a:r>
              <a:rPr lang="es-ES" dirty="0" smtClean="0">
                <a:latin typeface="Garamond" panose="02020404030301010803" pitchFamily="18" charset="0"/>
              </a:rPr>
              <a:t>tanto </a:t>
            </a:r>
            <a:r>
              <a:rPr lang="es-ES" dirty="0">
                <a:latin typeface="Garamond" panose="02020404030301010803" pitchFamily="18" charset="0"/>
              </a:rPr>
              <a:t>los falsos positivos </a:t>
            </a:r>
            <a:r>
              <a:rPr lang="es-ES" dirty="0" smtClean="0">
                <a:latin typeface="Garamond" panose="02020404030301010803" pitchFamily="18" charset="0"/>
              </a:rPr>
              <a:t>como </a:t>
            </a:r>
            <a:r>
              <a:rPr lang="es-ES" dirty="0">
                <a:latin typeface="Garamond" panose="02020404030301010803" pitchFamily="18" charset="0"/>
              </a:rPr>
              <a:t>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verdaderos </a:t>
            </a:r>
            <a:r>
              <a:rPr lang="es-ES" dirty="0">
                <a:latin typeface="Garamond" panose="02020404030301010803" pitchFamily="18" charset="0"/>
              </a:rPr>
              <a:t>positivos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roc curv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3" y="2198837"/>
            <a:ext cx="54864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51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a:t>
            </a:r>
            <a:r>
              <a:rPr lang="es-ES" dirty="0" err="1" smtClean="0"/>
              <a:t>Canvas</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2702050" y="1027906"/>
            <a:ext cx="8575555" cy="5694003"/>
          </a:xfrm>
          <a:prstGeom prst="rect">
            <a:avLst/>
          </a:prstGeom>
        </p:spPr>
      </p:pic>
      <p:pic>
        <p:nvPicPr>
          <p:cNvPr id="1026" name="Picture 2" descr="Orange Data M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4" y="4351789"/>
            <a:ext cx="3855708" cy="2506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943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2449901"/>
          </a:xfrm>
        </p:spPr>
        <p:txBody>
          <a:bodyPr>
            <a:noAutofit/>
          </a:bodyPr>
          <a:lstStyle/>
          <a:p>
            <a:pPr marL="0" indent="0">
              <a:buNone/>
            </a:pPr>
            <a:r>
              <a:rPr lang="es-ES" b="1" dirty="0" smtClean="0">
                <a:latin typeface="Garamond" panose="02020404030301010803" pitchFamily="18" charset="0"/>
              </a:rPr>
              <a:t>Curva AUC</a:t>
            </a:r>
            <a:r>
              <a:rPr lang="es-ES" dirty="0" smtClean="0">
                <a:latin typeface="Garamond" panose="02020404030301010803" pitchFamily="18" charset="0"/>
              </a:rPr>
              <a:t>: debido a que la curva ROC es difícil de calcular, a menudo es más habitual trabajar con la AUC, </a:t>
            </a:r>
            <a:r>
              <a:rPr lang="es-ES" b="1" dirty="0" smtClean="0">
                <a:latin typeface="Garamond" panose="02020404030301010803" pitchFamily="18" charset="0"/>
              </a:rPr>
              <a:t>área bajo la curva</a:t>
            </a:r>
            <a:r>
              <a:rPr lang="es-ES" dirty="0" smtClean="0">
                <a:latin typeface="Garamond" panose="02020404030301010803" pitchFamily="18" charset="0"/>
              </a:rPr>
              <a:t>, que da una m</a:t>
            </a:r>
            <a:r>
              <a:rPr lang="es-ES" dirty="0">
                <a:latin typeface="Garamond" panose="02020404030301010803" pitchFamily="18" charset="0"/>
              </a:rPr>
              <a:t>edición agregada del rendimiento en todos los umbrales de clasificación posibles. Una forma de interpretar el AUC es como la probabilidad de que el modelo clasifique un ejemplo positivo aleatorio más alto que un ejemplo negativo aleatorio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auc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30" y="3749671"/>
            <a:ext cx="5410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849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690113" y="1604514"/>
            <a:ext cx="10886537" cy="1095554"/>
          </a:xfrm>
        </p:spPr>
        <p:txBody>
          <a:bodyPr>
            <a:noAutofit/>
          </a:bodyPr>
          <a:lstStyle/>
          <a:p>
            <a:pPr marL="0" indent="0">
              <a:buNone/>
            </a:pPr>
            <a:r>
              <a:rPr lang="es-ES" sz="3200" dirty="0">
                <a:latin typeface="Garamond" panose="02020404030301010803" pitchFamily="18" charset="0"/>
              </a:rPr>
              <a:t>Importante: </a:t>
            </a: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	Crea </a:t>
            </a:r>
            <a:r>
              <a:rPr lang="es-ES" sz="3200" dirty="0">
                <a:latin typeface="Garamond" panose="02020404030301010803" pitchFamily="18" charset="0"/>
              </a:rPr>
              <a:t>un modelo lo antes posible y mánchate las manos</a:t>
            </a:r>
            <a:r>
              <a:rPr lang="es-ES" sz="3200" dirty="0" smtClean="0">
                <a:latin typeface="Garamond" panose="02020404030301010803" pitchFamily="18" charset="0"/>
              </a:rPr>
              <a:t>...</a:t>
            </a:r>
            <a:endParaRPr lang="es-ES" sz="32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working 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52159"/>
            <a:ext cx="8164165" cy="36058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217804" y="3531585"/>
            <a:ext cx="3135995" cy="3046988"/>
          </a:xfrm>
          <a:prstGeom prst="rect">
            <a:avLst/>
          </a:prstGeom>
          <a:noFill/>
        </p:spPr>
        <p:txBody>
          <a:bodyPr wrap="square" rtlCol="0">
            <a:spAutoFit/>
          </a:bodyPr>
          <a:lstStyle/>
          <a:p>
            <a:r>
              <a:rPr lang="es-ES" sz="3200" dirty="0" smtClean="0">
                <a:latin typeface="Garamond" panose="02020404030301010803" pitchFamily="18" charset="0"/>
              </a:rPr>
              <a:t>Un modelo fallido muchas veces da tanta información sobre el proceso real como uno válido</a:t>
            </a:r>
            <a:endParaRPr lang="es-ES" sz="3200" dirty="0">
              <a:latin typeface="Garamond" panose="02020404030301010803" pitchFamily="18" charset="0"/>
            </a:endParaRPr>
          </a:p>
        </p:txBody>
      </p:sp>
    </p:spTree>
    <p:extLst>
      <p:ext uri="{BB962C8B-B14F-4D97-AF65-F5344CB8AC3E}">
        <p14:creationId xmlns:p14="http://schemas.microsoft.com/office/powerpoint/2010/main" val="651479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633275262"/>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65543"/>
            <a:ext cx="11081657" cy="52795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p:txBody>
          <a:bodyPr/>
          <a:lstStyle/>
          <a:p>
            <a:pPr marL="0" indent="0">
              <a:buNone/>
            </a:pPr>
            <a:r>
              <a:rPr lang="es-ES" dirty="0" smtClean="0"/>
              <a:t>Un modelo debe </a:t>
            </a:r>
            <a:r>
              <a:rPr lang="es-ES" b="1" dirty="0"/>
              <a:t>generalizar bien a datos no conocidos</a:t>
            </a:r>
            <a:r>
              <a:rPr lang="es-ES" dirty="0"/>
              <a:t>, reproduciendo la estructura subyacente de los mismos, pero obviando el </a:t>
            </a:r>
            <a:r>
              <a:rPr lang="es-ES" dirty="0" smtClean="0"/>
              <a:t>ruido.</a:t>
            </a:r>
          </a:p>
          <a:p>
            <a:pPr marL="0" indent="0">
              <a:buNone/>
            </a:pPr>
            <a:r>
              <a:rPr lang="es-ES" dirty="0" smtClean="0"/>
              <a:t>Los principales problemas que puede presentar un modelo son:</a:t>
            </a:r>
          </a:p>
          <a:p>
            <a:r>
              <a:rPr lang="es-ES" b="1" dirty="0" err="1"/>
              <a:t>Underfitting</a:t>
            </a:r>
            <a:r>
              <a:rPr lang="es-ES" dirty="0"/>
              <a:t>: El modelo es demasiado simple para reproducir la estructura de los datos. Se dice que tiene un alto </a:t>
            </a:r>
            <a:r>
              <a:rPr lang="es-ES" b="1" dirty="0"/>
              <a:t>bias</a:t>
            </a:r>
            <a:r>
              <a:rPr lang="es-ES" dirty="0"/>
              <a:t>.</a:t>
            </a:r>
          </a:p>
          <a:p>
            <a:r>
              <a:rPr lang="es-ES" b="1" dirty="0" err="1" smtClean="0"/>
              <a:t>Overfitting</a:t>
            </a:r>
            <a:r>
              <a:rPr lang="es-ES" dirty="0"/>
              <a:t>: El modelo es demasiado complejo para reproducir la estructura de los datos. Captura el ruido de los </a:t>
            </a:r>
            <a:r>
              <a:rPr lang="es-ES" dirty="0" smtClean="0"/>
              <a:t>datos </a:t>
            </a:r>
            <a:r>
              <a:rPr lang="es-ES" dirty="0"/>
              <a:t>de entrenamiento. Se dice que tiene una alta </a:t>
            </a:r>
            <a:r>
              <a:rPr lang="es-ES" b="1" dirty="0"/>
              <a:t>varianza</a:t>
            </a:r>
            <a:r>
              <a:rPr lang="es-ES" dirty="0"/>
              <a:t>.</a:t>
            </a:r>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137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a:xfrm>
            <a:off x="838200" y="1825625"/>
            <a:ext cx="10515600" cy="1262632"/>
          </a:xfrm>
        </p:spPr>
        <p:txBody>
          <a:bodyPr>
            <a:normAutofit/>
          </a:bodyPr>
          <a:lstStyle/>
          <a:p>
            <a:pPr marL="0" indent="0">
              <a:buNone/>
            </a:pPr>
            <a:r>
              <a:rPr lang="es-ES" dirty="0" smtClean="0"/>
              <a:t>Una técnica sencilla para saber si el modelo sufre de </a:t>
            </a:r>
            <a:r>
              <a:rPr lang="es-ES" dirty="0" err="1" smtClean="0"/>
              <a:t>Underfitting</a:t>
            </a:r>
            <a:r>
              <a:rPr lang="es-ES" dirty="0" smtClean="0"/>
              <a:t> o de </a:t>
            </a:r>
            <a:r>
              <a:rPr lang="es-ES" dirty="0" err="1" smtClean="0"/>
              <a:t>Overfitting</a:t>
            </a:r>
            <a:r>
              <a:rPr lang="es-ES" dirty="0" smtClean="0"/>
              <a:t> se obtiene de la comparación entre su comportamiento con los datos de entrenamiento y los datos de test:</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val="2875035360"/>
              </p:ext>
            </p:extLst>
          </p:nvPr>
        </p:nvGraphicFramePr>
        <p:xfrm>
          <a:off x="838198" y="3393854"/>
          <a:ext cx="10515604" cy="3084584"/>
        </p:xfrm>
        <a:graphic>
          <a:graphicData uri="http://schemas.openxmlformats.org/drawingml/2006/table">
            <a:tbl>
              <a:tblPr firstRow="1" firstCol="1" bandRow="1">
                <a:tableStyleId>{6E25E649-3F16-4E02-A733-19D2CDBF48F0}</a:tableStyleId>
              </a:tblPr>
              <a:tblGrid>
                <a:gridCol w="2628901">
                  <a:extLst>
                    <a:ext uri="{9D8B030D-6E8A-4147-A177-3AD203B41FA5}">
                      <a16:colId xmlns:a16="http://schemas.microsoft.com/office/drawing/2014/main" val="2282668101"/>
                    </a:ext>
                  </a:extLst>
                </a:gridCol>
                <a:gridCol w="2628901">
                  <a:extLst>
                    <a:ext uri="{9D8B030D-6E8A-4147-A177-3AD203B41FA5}">
                      <a16:colId xmlns:a16="http://schemas.microsoft.com/office/drawing/2014/main" val="839719305"/>
                    </a:ext>
                  </a:extLst>
                </a:gridCol>
                <a:gridCol w="2628901">
                  <a:extLst>
                    <a:ext uri="{9D8B030D-6E8A-4147-A177-3AD203B41FA5}">
                      <a16:colId xmlns:a16="http://schemas.microsoft.com/office/drawing/2014/main" val="3012131438"/>
                    </a:ext>
                  </a:extLst>
                </a:gridCol>
                <a:gridCol w="2628901">
                  <a:extLst>
                    <a:ext uri="{9D8B030D-6E8A-4147-A177-3AD203B41FA5}">
                      <a16:colId xmlns:a16="http://schemas.microsoft.com/office/drawing/2014/main" val="2508214157"/>
                    </a:ext>
                  </a:extLst>
                </a:gridCol>
              </a:tblGrid>
              <a:tr h="2170184">
                <a:tc>
                  <a:txBody>
                    <a:bodyPr/>
                    <a:lstStyle/>
                    <a:p>
                      <a:pPr algn="ctr"/>
                      <a:endParaRPr lang="es-ES" dirty="0">
                        <a:latin typeface="Garamond" panose="02020404030301010803" pitchFamily="18" charset="0"/>
                      </a:endParaRPr>
                    </a:p>
                  </a:txBody>
                  <a:tcPr/>
                </a:tc>
                <a:tc>
                  <a:txBody>
                    <a:bodyPr/>
                    <a:lstStyle/>
                    <a:p>
                      <a:pPr algn="ctr"/>
                      <a:r>
                        <a:rPr lang="es-ES" sz="2400" dirty="0" err="1" smtClean="0">
                          <a:latin typeface="Garamond" panose="02020404030301010803" pitchFamily="18" charset="0"/>
                        </a:rPr>
                        <a:t>Underfitting</a:t>
                      </a:r>
                      <a:endParaRPr lang="es-ES" sz="2400" dirty="0">
                        <a:latin typeface="Garamond" panose="02020404030301010803" pitchFamily="18" charset="0"/>
                      </a:endParaRPr>
                    </a:p>
                  </a:txBody>
                  <a:tcPr anchor="b"/>
                </a:tc>
                <a:tc>
                  <a:txBody>
                    <a:bodyPr/>
                    <a:lstStyle/>
                    <a:p>
                      <a:pPr algn="ctr"/>
                      <a:r>
                        <a:rPr lang="es-ES" sz="2400" dirty="0" smtClean="0">
                          <a:latin typeface="Garamond" panose="02020404030301010803" pitchFamily="18" charset="0"/>
                        </a:rPr>
                        <a:t>Correcto</a:t>
                      </a:r>
                      <a:endParaRPr lang="es-ES" sz="2400" dirty="0">
                        <a:latin typeface="Garamond" panose="02020404030301010803" pitchFamily="18" charset="0"/>
                      </a:endParaRPr>
                    </a:p>
                  </a:txBody>
                  <a:tcPr anchor="b"/>
                </a:tc>
                <a:tc>
                  <a:txBody>
                    <a:bodyPr/>
                    <a:lstStyle/>
                    <a:p>
                      <a:pPr algn="ctr"/>
                      <a:r>
                        <a:rPr lang="es-ES" sz="2400" dirty="0" err="1" smtClean="0">
                          <a:latin typeface="Garamond" panose="02020404030301010803" pitchFamily="18" charset="0"/>
                        </a:rPr>
                        <a:t>Overfitting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370840">
                <a:tc>
                  <a:txBody>
                    <a:bodyPr/>
                    <a:lstStyle/>
                    <a:p>
                      <a:pPr algn="ctr"/>
                      <a:r>
                        <a:rPr lang="es-ES" sz="2400" b="1" dirty="0" smtClean="0">
                          <a:latin typeface="Garamond" panose="02020404030301010803" pitchFamily="18" charset="0"/>
                        </a:rPr>
                        <a:t>Entrenamiento</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Muy bueno</a:t>
                      </a:r>
                      <a:endParaRPr lang="es-ES" sz="2400" dirty="0">
                        <a:latin typeface="Garamond" panose="02020404030301010803" pitchFamily="18" charset="0"/>
                      </a:endParaRPr>
                    </a:p>
                  </a:txBody>
                  <a:tcPr/>
                </a:tc>
                <a:extLst>
                  <a:ext uri="{0D108BD9-81ED-4DB2-BD59-A6C34878D82A}">
                    <a16:rowId xmlns:a16="http://schemas.microsoft.com/office/drawing/2014/main" val="2856552996"/>
                  </a:ext>
                </a:extLst>
              </a:tr>
              <a:tr h="370840">
                <a:tc>
                  <a:txBody>
                    <a:bodyPr/>
                    <a:lstStyle/>
                    <a:p>
                      <a:pPr algn="ctr"/>
                      <a:r>
                        <a:rPr lang="es-ES" sz="2400" b="1" dirty="0" smtClean="0">
                          <a:latin typeface="Garamond" panose="02020404030301010803" pitchFamily="18" charset="0"/>
                        </a:rPr>
                        <a:t>Test</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extLst>
                  <a:ext uri="{0D108BD9-81ED-4DB2-BD59-A6C34878D82A}">
                    <a16:rowId xmlns:a16="http://schemas.microsoft.com/office/drawing/2014/main" val="547806520"/>
                  </a:ext>
                </a:extLst>
              </a:tr>
            </a:tbl>
          </a:graphicData>
        </a:graphic>
      </p:graphicFrame>
      <p:pic>
        <p:nvPicPr>
          <p:cNvPr id="5" name="Imagen 4"/>
          <p:cNvPicPr>
            <a:picLocks noChangeAspect="1"/>
          </p:cNvPicPr>
          <p:nvPr/>
        </p:nvPicPr>
        <p:blipFill>
          <a:blip r:embed="rId3"/>
          <a:stretch>
            <a:fillRect/>
          </a:stretch>
        </p:blipFill>
        <p:spPr>
          <a:xfrm>
            <a:off x="3614712" y="3531876"/>
            <a:ext cx="2352675" cy="1647825"/>
          </a:xfrm>
          <a:prstGeom prst="rect">
            <a:avLst/>
          </a:prstGeom>
          <a:ln>
            <a:solidFill>
              <a:schemeClr val="tx1"/>
            </a:solidFill>
          </a:ln>
        </p:spPr>
      </p:pic>
      <p:pic>
        <p:nvPicPr>
          <p:cNvPr id="6" name="Imagen 5"/>
          <p:cNvPicPr>
            <a:picLocks noChangeAspect="1"/>
          </p:cNvPicPr>
          <p:nvPr/>
        </p:nvPicPr>
        <p:blipFill>
          <a:blip r:embed="rId4"/>
          <a:stretch>
            <a:fillRect/>
          </a:stretch>
        </p:blipFill>
        <p:spPr>
          <a:xfrm>
            <a:off x="6265113" y="3519578"/>
            <a:ext cx="2266950" cy="1660124"/>
          </a:xfrm>
          <a:prstGeom prst="rect">
            <a:avLst/>
          </a:prstGeom>
          <a:ln>
            <a:solidFill>
              <a:schemeClr val="tx1"/>
            </a:solidFill>
          </a:ln>
        </p:spPr>
      </p:pic>
      <p:pic>
        <p:nvPicPr>
          <p:cNvPr id="7" name="Imagen 6"/>
          <p:cNvPicPr>
            <a:picLocks noChangeAspect="1"/>
          </p:cNvPicPr>
          <p:nvPr/>
        </p:nvPicPr>
        <p:blipFill>
          <a:blip r:embed="rId5"/>
          <a:stretch>
            <a:fillRect/>
          </a:stretch>
        </p:blipFill>
        <p:spPr>
          <a:xfrm>
            <a:off x="8901713" y="3519578"/>
            <a:ext cx="2257425" cy="1660123"/>
          </a:xfrm>
          <a:prstGeom prst="rect">
            <a:avLst/>
          </a:prstGeom>
          <a:ln>
            <a:solidFill>
              <a:schemeClr val="tx1"/>
            </a:solidFill>
          </a:ln>
        </p:spPr>
      </p:pic>
    </p:spTree>
    <p:extLst>
      <p:ext uri="{BB962C8B-B14F-4D97-AF65-F5344CB8AC3E}">
        <p14:creationId xmlns:p14="http://schemas.microsoft.com/office/powerpoint/2010/main" val="3023941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p:cNvGraphicFramePr>
            <a:graphicFrameLocks noGrp="1"/>
          </p:cNvGraphicFramePr>
          <p:nvPr>
            <p:extLst>
              <p:ext uri="{D42A27DB-BD31-4B8C-83A1-F6EECF244321}">
                <p14:modId xmlns:p14="http://schemas.microsoft.com/office/powerpoint/2010/main" val="361715084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7" name="Imagen 6"/>
          <p:cNvPicPr>
            <a:picLocks noChangeAspect="1"/>
          </p:cNvPicPr>
          <p:nvPr/>
        </p:nvPicPr>
        <p:blipFill>
          <a:blip r:embed="rId4"/>
          <a:stretch>
            <a:fillRect/>
          </a:stretch>
        </p:blipFill>
        <p:spPr>
          <a:xfrm>
            <a:off x="4493636" y="1759814"/>
            <a:ext cx="2257425" cy="1660123"/>
          </a:xfrm>
          <a:prstGeom prst="rect">
            <a:avLst/>
          </a:prstGeom>
          <a:ln>
            <a:solidFill>
              <a:schemeClr val="tx1"/>
            </a:solidFill>
          </a:ln>
        </p:spPr>
      </p:pic>
    </p:spTree>
    <p:extLst>
      <p:ext uri="{BB962C8B-B14F-4D97-AF65-F5344CB8AC3E}">
        <p14:creationId xmlns:p14="http://schemas.microsoft.com/office/powerpoint/2010/main" val="23656796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a 14"/>
          <p:cNvGraphicFramePr>
            <a:graphicFrameLocks noGrp="1"/>
          </p:cNvGraphicFramePr>
          <p:nvPr>
            <p:extLst>
              <p:ext uri="{D42A27DB-BD31-4B8C-83A1-F6EECF244321}">
                <p14:modId xmlns:p14="http://schemas.microsoft.com/office/powerpoint/2010/main" val="3343974508"/>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7" name="Imagen 6"/>
          <p:cNvPicPr>
            <a:picLocks noChangeAspect="1"/>
          </p:cNvPicPr>
          <p:nvPr/>
        </p:nvPicPr>
        <p:blipFill>
          <a:blip r:embed="rId4"/>
          <a:stretch>
            <a:fillRect/>
          </a:stretch>
        </p:blipFill>
        <p:spPr>
          <a:xfrm>
            <a:off x="4493636" y="1759814"/>
            <a:ext cx="2257425" cy="1660123"/>
          </a:xfrm>
          <a:prstGeom prst="rect">
            <a:avLst/>
          </a:prstGeom>
          <a:ln>
            <a:solidFill>
              <a:schemeClr val="tx1"/>
            </a:solidFill>
          </a:ln>
        </p:spPr>
      </p:pic>
      <p:sp>
        <p:nvSpPr>
          <p:cNvPr id="8" name="Llamada rectangular 7"/>
          <p:cNvSpPr/>
          <p:nvPr/>
        </p:nvSpPr>
        <p:spPr>
          <a:xfrm>
            <a:off x="6461189" y="297095"/>
            <a:ext cx="5553321" cy="6379746"/>
          </a:xfrm>
          <a:prstGeom prst="wedgeRectCallout">
            <a:avLst>
              <a:gd name="adj1" fmla="val -73456"/>
              <a:gd name="adj2" fmla="val 10834"/>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a:latin typeface="Garamond" panose="02020404030301010803" pitchFamily="18" charset="0"/>
              </a:rPr>
              <a:t>Más datos de </a:t>
            </a:r>
            <a:r>
              <a:rPr lang="es-ES" sz="2400" b="1" dirty="0" smtClean="0">
                <a:latin typeface="Garamond" panose="02020404030301010803" pitchFamily="18" charset="0"/>
              </a:rPr>
              <a:t>entrenamiento</a:t>
            </a:r>
            <a:r>
              <a:rPr lang="es-ES" sz="2400" dirty="0">
                <a:latin typeface="Garamond" panose="02020404030301010803" pitchFamily="18" charset="0"/>
              </a:rPr>
              <a:t>:</a:t>
            </a:r>
            <a:r>
              <a:rPr lang="es-ES" sz="2400" dirty="0" smtClean="0">
                <a:latin typeface="Garamond" panose="02020404030301010803" pitchFamily="18" charset="0"/>
              </a:rPr>
              <a:t> Cuantos </a:t>
            </a:r>
            <a:r>
              <a:rPr lang="es-ES" sz="2400" dirty="0">
                <a:latin typeface="Garamond" panose="02020404030301010803" pitchFamily="18" charset="0"/>
              </a:rPr>
              <a:t>más datos haya, menos sensible es el modelo a los datos particulares, y en consecuencia </a:t>
            </a:r>
            <a:r>
              <a:rPr lang="es-ES" sz="2400" dirty="0" smtClean="0">
                <a:latin typeface="Garamond" panose="02020404030301010803" pitchFamily="18" charset="0"/>
              </a:rPr>
              <a:t>generalizará </a:t>
            </a:r>
            <a:r>
              <a:rPr lang="es-ES" sz="2400" dirty="0">
                <a:latin typeface="Garamond" panose="02020404030301010803" pitchFamily="18" charset="0"/>
              </a:rPr>
              <a:t>mejor. Reduce la </a:t>
            </a:r>
            <a:r>
              <a:rPr lang="es-ES" sz="2400" dirty="0" smtClean="0">
                <a:latin typeface="Garamond" panose="02020404030301010803" pitchFamily="18" charset="0"/>
              </a:rPr>
              <a:t>varianza.</a:t>
            </a:r>
            <a:endParaRPr lang="es-ES" sz="2400" dirty="0">
              <a:latin typeface="Garamond" panose="02020404030301010803" pitchFamily="18" charset="0"/>
            </a:endParaRPr>
          </a:p>
        </p:txBody>
      </p:sp>
      <p:pic>
        <p:nvPicPr>
          <p:cNvPr id="3" name="Imagen 2"/>
          <p:cNvPicPr>
            <a:picLocks noChangeAspect="1"/>
          </p:cNvPicPr>
          <p:nvPr/>
        </p:nvPicPr>
        <p:blipFill>
          <a:blip r:embed="rId5"/>
          <a:stretch>
            <a:fillRect/>
          </a:stretch>
        </p:blipFill>
        <p:spPr>
          <a:xfrm>
            <a:off x="7464062" y="3243064"/>
            <a:ext cx="3599334" cy="3302278"/>
          </a:xfrm>
          <a:prstGeom prst="rect">
            <a:avLst/>
          </a:prstGeom>
        </p:spPr>
      </p:pic>
      <p:pic>
        <p:nvPicPr>
          <p:cNvPr id="11" name="Imagen 10"/>
          <p:cNvPicPr>
            <a:picLocks noChangeAspect="1"/>
          </p:cNvPicPr>
          <p:nvPr/>
        </p:nvPicPr>
        <p:blipFill>
          <a:blip r:embed="rId6"/>
          <a:stretch>
            <a:fillRect/>
          </a:stretch>
        </p:blipFill>
        <p:spPr>
          <a:xfrm>
            <a:off x="6637227" y="1876569"/>
            <a:ext cx="1697362" cy="1277877"/>
          </a:xfrm>
          <a:prstGeom prst="rect">
            <a:avLst/>
          </a:prstGeom>
        </p:spPr>
      </p:pic>
      <p:pic>
        <p:nvPicPr>
          <p:cNvPr id="12" name="Imagen 11"/>
          <p:cNvPicPr>
            <a:picLocks noChangeAspect="1"/>
          </p:cNvPicPr>
          <p:nvPr/>
        </p:nvPicPr>
        <p:blipFill>
          <a:blip r:embed="rId7"/>
          <a:stretch>
            <a:fillRect/>
          </a:stretch>
        </p:blipFill>
        <p:spPr>
          <a:xfrm>
            <a:off x="8493816" y="1888112"/>
            <a:ext cx="1574153" cy="1281376"/>
          </a:xfrm>
          <a:prstGeom prst="rect">
            <a:avLst/>
          </a:prstGeom>
        </p:spPr>
      </p:pic>
      <p:pic>
        <p:nvPicPr>
          <p:cNvPr id="13" name="Imagen 12"/>
          <p:cNvPicPr>
            <a:picLocks noChangeAspect="1"/>
          </p:cNvPicPr>
          <p:nvPr/>
        </p:nvPicPr>
        <p:blipFill>
          <a:blip r:embed="rId8"/>
          <a:stretch>
            <a:fillRect/>
          </a:stretch>
        </p:blipFill>
        <p:spPr>
          <a:xfrm>
            <a:off x="10235199" y="1888112"/>
            <a:ext cx="1615413" cy="1273464"/>
          </a:xfrm>
          <a:prstGeom prst="rect">
            <a:avLst/>
          </a:prstGeom>
        </p:spPr>
      </p:pic>
    </p:spTree>
    <p:extLst>
      <p:ext uri="{BB962C8B-B14F-4D97-AF65-F5344CB8AC3E}">
        <p14:creationId xmlns:p14="http://schemas.microsoft.com/office/powerpoint/2010/main" val="3133209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1434187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7" name="Imagen 6"/>
          <p:cNvPicPr>
            <a:picLocks noChangeAspect="1"/>
          </p:cNvPicPr>
          <p:nvPr/>
        </p:nvPicPr>
        <p:blipFill>
          <a:blip r:embed="rId4"/>
          <a:stretch>
            <a:fillRect/>
          </a:stretch>
        </p:blipFill>
        <p:spPr>
          <a:xfrm>
            <a:off x="4493636" y="1759814"/>
            <a:ext cx="2257425" cy="1660123"/>
          </a:xfrm>
          <a:prstGeom prst="rect">
            <a:avLst/>
          </a:prstGeom>
          <a:ln>
            <a:solidFill>
              <a:schemeClr val="tx1"/>
            </a:solidFill>
          </a:ln>
        </p:spPr>
      </p:pic>
      <p:sp>
        <p:nvSpPr>
          <p:cNvPr id="8" name="Llamada rectangular 7"/>
          <p:cNvSpPr/>
          <p:nvPr/>
        </p:nvSpPr>
        <p:spPr>
          <a:xfrm>
            <a:off x="5538159" y="3140014"/>
            <a:ext cx="5009858" cy="1280407"/>
          </a:xfrm>
          <a:prstGeom prst="wedgeRectCallout">
            <a:avLst>
              <a:gd name="adj1" fmla="val -38242"/>
              <a:gd name="adj2" fmla="val 73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Menos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Algunas veces, algunas </a:t>
            </a:r>
            <a:r>
              <a:rPr lang="es-ES" sz="2400" dirty="0" smtClean="0">
                <a:latin typeface="Garamond" panose="02020404030301010803" pitchFamily="18" charset="0"/>
              </a:rPr>
              <a:t>características </a:t>
            </a:r>
            <a:r>
              <a:rPr lang="es-ES" sz="2400" dirty="0">
                <a:latin typeface="Garamond" panose="02020404030301010803" pitchFamily="18" charset="0"/>
              </a:rPr>
              <a:t>añaden más ruido que información.</a:t>
            </a:r>
          </a:p>
        </p:txBody>
      </p:sp>
    </p:spTree>
    <p:extLst>
      <p:ext uri="{BB962C8B-B14F-4D97-AF65-F5344CB8AC3E}">
        <p14:creationId xmlns:p14="http://schemas.microsoft.com/office/powerpoint/2010/main" val="2476851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117209550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7" name="Imagen 6"/>
          <p:cNvPicPr>
            <a:picLocks noChangeAspect="1"/>
          </p:cNvPicPr>
          <p:nvPr/>
        </p:nvPicPr>
        <p:blipFill>
          <a:blip r:embed="rId4"/>
          <a:stretch>
            <a:fillRect/>
          </a:stretch>
        </p:blipFill>
        <p:spPr>
          <a:xfrm>
            <a:off x="4493636" y="1759814"/>
            <a:ext cx="2257425" cy="1660123"/>
          </a:xfrm>
          <a:prstGeom prst="rect">
            <a:avLst/>
          </a:prstGeom>
          <a:ln>
            <a:solidFill>
              <a:schemeClr val="tx1"/>
            </a:solidFill>
          </a:ln>
        </p:spPr>
      </p:pic>
      <p:sp>
        <p:nvSpPr>
          <p:cNvPr id="8" name="Llamada rectangular 7"/>
          <p:cNvSpPr/>
          <p:nvPr/>
        </p:nvSpPr>
        <p:spPr>
          <a:xfrm>
            <a:off x="7065034" y="2562045"/>
            <a:ext cx="5035738" cy="1599559"/>
          </a:xfrm>
          <a:prstGeom prst="wedgeRectCallout">
            <a:avLst>
              <a:gd name="adj1" fmla="val -6908"/>
              <a:gd name="adj2" fmla="val 870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Más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Si el modelo es </a:t>
            </a:r>
            <a:r>
              <a:rPr lang="es-ES" sz="2400" dirty="0" err="1">
                <a:latin typeface="Garamond" panose="02020404030301010803" pitchFamily="18" charset="0"/>
              </a:rPr>
              <a:t>underfitting</a:t>
            </a:r>
            <a:r>
              <a:rPr lang="es-ES" sz="2400" dirty="0">
                <a:latin typeface="Garamond" panose="02020404030301010803" pitchFamily="18" charset="0"/>
              </a:rPr>
              <a:t>, quizás es porque no tenemos suficiente información... no es un proceso </a:t>
            </a:r>
            <a:r>
              <a:rPr lang="es-ES" sz="2400" dirty="0" err="1">
                <a:latin typeface="Garamond" panose="02020404030301010803" pitchFamily="18" charset="0"/>
              </a:rPr>
              <a:t>adivinativo</a:t>
            </a:r>
            <a:r>
              <a:rPr lang="es-ES" sz="2400" dirty="0">
                <a:latin typeface="Garamond" panose="02020404030301010803" pitchFamily="18" charset="0"/>
              </a:rPr>
              <a:t>. </a:t>
            </a:r>
            <a:r>
              <a:rPr lang="es-ES" sz="2400" dirty="0" smtClean="0">
                <a:latin typeface="Garamond" panose="02020404030301010803" pitchFamily="18" charset="0"/>
              </a:rPr>
              <a:t>Reduce </a:t>
            </a:r>
            <a:r>
              <a:rPr lang="es-ES" sz="2400" dirty="0">
                <a:latin typeface="Garamond" panose="02020404030301010803" pitchFamily="18" charset="0"/>
              </a:rPr>
              <a:t>el bias.</a:t>
            </a:r>
          </a:p>
        </p:txBody>
      </p:sp>
    </p:spTree>
    <p:extLst>
      <p:ext uri="{BB962C8B-B14F-4D97-AF65-F5344CB8AC3E}">
        <p14:creationId xmlns:p14="http://schemas.microsoft.com/office/powerpoint/2010/main" val="27994668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676827359"/>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7" name="Imagen 6"/>
          <p:cNvPicPr>
            <a:picLocks noChangeAspect="1"/>
          </p:cNvPicPr>
          <p:nvPr/>
        </p:nvPicPr>
        <p:blipFill>
          <a:blip r:embed="rId4"/>
          <a:stretch>
            <a:fillRect/>
          </a:stretch>
        </p:blipFill>
        <p:spPr>
          <a:xfrm>
            <a:off x="4493636" y="1759814"/>
            <a:ext cx="2257425" cy="1660123"/>
          </a:xfrm>
          <a:prstGeom prst="rect">
            <a:avLst/>
          </a:prstGeom>
          <a:ln>
            <a:solidFill>
              <a:schemeClr val="tx1"/>
            </a:solidFill>
          </a:ln>
        </p:spPr>
      </p:pic>
      <p:sp>
        <p:nvSpPr>
          <p:cNvPr id="8" name="Llamada rectangular 7"/>
          <p:cNvSpPr/>
          <p:nvPr/>
        </p:nvSpPr>
        <p:spPr>
          <a:xfrm>
            <a:off x="3578131" y="3717983"/>
            <a:ext cx="5035738" cy="1599559"/>
          </a:xfrm>
          <a:prstGeom prst="wedgeRectCallout">
            <a:avLst>
              <a:gd name="adj1" fmla="val -63781"/>
              <a:gd name="adj2" fmla="val -51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smtClean="0">
                <a:latin typeface="Garamond" panose="02020404030301010803" pitchFamily="18" charset="0"/>
              </a:rPr>
              <a:t>Datos</a:t>
            </a:r>
            <a:r>
              <a:rPr lang="es-ES" sz="2400" dirty="0" smtClean="0">
                <a:latin typeface="Garamond" panose="02020404030301010803" pitchFamily="18" charset="0"/>
              </a:rPr>
              <a:t>: Los datos son la clave. Reducen la varianza (</a:t>
            </a:r>
            <a:r>
              <a:rPr lang="es-ES" sz="2400" b="1" dirty="0" err="1" smtClean="0">
                <a:latin typeface="Garamond" panose="02020404030301010803" pitchFamily="18" charset="0"/>
              </a:rPr>
              <a:t>overfitting</a:t>
            </a:r>
            <a:r>
              <a:rPr lang="es-ES" sz="2400" dirty="0" smtClean="0">
                <a:latin typeface="Garamond" panose="02020404030301010803" pitchFamily="18" charset="0"/>
              </a:rPr>
              <a:t>) con más instancias, y reducen la bias (</a:t>
            </a:r>
            <a:r>
              <a:rPr lang="es-ES" sz="2400" b="1" dirty="0" err="1" smtClean="0">
                <a:latin typeface="Garamond" panose="02020404030301010803" pitchFamily="18" charset="0"/>
              </a:rPr>
              <a:t>underfitting</a:t>
            </a:r>
            <a:r>
              <a:rPr lang="es-ES" sz="2400" dirty="0" smtClean="0">
                <a:latin typeface="Garamond" panose="02020404030301010803" pitchFamily="18" charset="0"/>
              </a:rPr>
              <a:t>) con más características</a:t>
            </a:r>
            <a:endParaRPr lang="es-ES" sz="2400" dirty="0">
              <a:latin typeface="Garamond" panose="02020404030301010803" pitchFamily="18" charset="0"/>
            </a:endParaRPr>
          </a:p>
        </p:txBody>
      </p:sp>
    </p:spTree>
    <p:extLst>
      <p:ext uri="{BB962C8B-B14F-4D97-AF65-F5344CB8AC3E}">
        <p14:creationId xmlns:p14="http://schemas.microsoft.com/office/powerpoint/2010/main" val="4228446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Widgets</a:t>
            </a:r>
            <a:endParaRPr lang="es-ES" dirty="0"/>
          </a:p>
        </p:txBody>
      </p:sp>
      <p:pic>
        <p:nvPicPr>
          <p:cNvPr id="3" name="Imagen 2"/>
          <p:cNvPicPr>
            <a:picLocks noChangeAspect="1"/>
          </p:cNvPicPr>
          <p:nvPr/>
        </p:nvPicPr>
        <p:blipFill>
          <a:blip r:embed="rId2"/>
          <a:stretch>
            <a:fillRect/>
          </a:stretch>
        </p:blipFill>
        <p:spPr>
          <a:xfrm>
            <a:off x="838200" y="1380230"/>
            <a:ext cx="2551981" cy="5330806"/>
          </a:xfrm>
          <a:prstGeom prst="rect">
            <a:avLst/>
          </a:prstGeom>
        </p:spPr>
      </p:pic>
      <p:pic>
        <p:nvPicPr>
          <p:cNvPr id="5" name="Imagen 4"/>
          <p:cNvPicPr>
            <a:picLocks noChangeAspect="1"/>
          </p:cNvPicPr>
          <p:nvPr/>
        </p:nvPicPr>
        <p:blipFill>
          <a:blip r:embed="rId3"/>
          <a:stretch>
            <a:fillRect/>
          </a:stretch>
        </p:blipFill>
        <p:spPr>
          <a:xfrm>
            <a:off x="3574689" y="1380230"/>
            <a:ext cx="2521311" cy="2898565"/>
          </a:xfrm>
          <a:prstGeom prst="rect">
            <a:avLst/>
          </a:prstGeom>
        </p:spPr>
      </p:pic>
      <p:pic>
        <p:nvPicPr>
          <p:cNvPr id="6" name="Imagen 5"/>
          <p:cNvPicPr>
            <a:picLocks noChangeAspect="1"/>
          </p:cNvPicPr>
          <p:nvPr/>
        </p:nvPicPr>
        <p:blipFill>
          <a:blip r:embed="rId4"/>
          <a:stretch>
            <a:fillRect/>
          </a:stretch>
        </p:blipFill>
        <p:spPr>
          <a:xfrm>
            <a:off x="6280784" y="508963"/>
            <a:ext cx="2543380" cy="2898565"/>
          </a:xfrm>
          <a:prstGeom prst="rect">
            <a:avLst/>
          </a:prstGeom>
        </p:spPr>
      </p:pic>
      <p:pic>
        <p:nvPicPr>
          <p:cNvPr id="7" name="Imagen 6"/>
          <p:cNvPicPr>
            <a:picLocks noChangeAspect="1"/>
          </p:cNvPicPr>
          <p:nvPr/>
        </p:nvPicPr>
        <p:blipFill>
          <a:blip r:embed="rId5"/>
          <a:stretch>
            <a:fillRect/>
          </a:stretch>
        </p:blipFill>
        <p:spPr>
          <a:xfrm>
            <a:off x="9012481" y="508963"/>
            <a:ext cx="2527599" cy="2898565"/>
          </a:xfrm>
          <a:prstGeom prst="rect">
            <a:avLst/>
          </a:prstGeom>
        </p:spPr>
      </p:pic>
      <p:pic>
        <p:nvPicPr>
          <p:cNvPr id="8" name="Imagen 7"/>
          <p:cNvPicPr>
            <a:picLocks noChangeAspect="1"/>
          </p:cNvPicPr>
          <p:nvPr/>
        </p:nvPicPr>
        <p:blipFill>
          <a:blip r:embed="rId6"/>
          <a:stretch>
            <a:fillRect/>
          </a:stretch>
        </p:blipFill>
        <p:spPr>
          <a:xfrm>
            <a:off x="3574689" y="4479489"/>
            <a:ext cx="2731249" cy="2231547"/>
          </a:xfrm>
          <a:prstGeom prst="rect">
            <a:avLst/>
          </a:prstGeom>
        </p:spPr>
      </p:pic>
      <p:pic>
        <p:nvPicPr>
          <p:cNvPr id="9" name="Imagen 8"/>
          <p:cNvPicPr>
            <a:picLocks noChangeAspect="1"/>
          </p:cNvPicPr>
          <p:nvPr/>
        </p:nvPicPr>
        <p:blipFill>
          <a:blip r:embed="rId7"/>
          <a:stretch>
            <a:fillRect/>
          </a:stretch>
        </p:blipFill>
        <p:spPr>
          <a:xfrm>
            <a:off x="6490446" y="3614472"/>
            <a:ext cx="2714384" cy="3099259"/>
          </a:xfrm>
          <a:prstGeom prst="rect">
            <a:avLst/>
          </a:prstGeom>
        </p:spPr>
      </p:pic>
      <p:pic>
        <p:nvPicPr>
          <p:cNvPr id="4098" name="Picture 2" descr="Resultado de imagen para ORANGE DATAMIN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5080" y="3700732"/>
            <a:ext cx="1905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532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a 11"/>
          <p:cNvGraphicFramePr>
            <a:graphicFrameLocks noGrp="1"/>
          </p:cNvGraphicFramePr>
          <p:nvPr>
            <p:extLst>
              <p:ext uri="{D42A27DB-BD31-4B8C-83A1-F6EECF244321}">
                <p14:modId xmlns:p14="http://schemas.microsoft.com/office/powerpoint/2010/main" val="2698676955"/>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7" name="Imagen 6"/>
          <p:cNvPicPr>
            <a:picLocks noChangeAspect="1"/>
          </p:cNvPicPr>
          <p:nvPr/>
        </p:nvPicPr>
        <p:blipFill>
          <a:blip r:embed="rId4"/>
          <a:stretch>
            <a:fillRect/>
          </a:stretch>
        </p:blipFill>
        <p:spPr>
          <a:xfrm>
            <a:off x="4493636" y="1759814"/>
            <a:ext cx="2257425" cy="1660123"/>
          </a:xfrm>
          <a:prstGeom prst="rect">
            <a:avLst/>
          </a:prstGeom>
          <a:ln>
            <a:solidFill>
              <a:schemeClr val="tx1"/>
            </a:solidFill>
          </a:ln>
        </p:spPr>
      </p:pic>
      <p:sp>
        <p:nvSpPr>
          <p:cNvPr id="8" name="Llamada rectangular 7"/>
          <p:cNvSpPr/>
          <p:nvPr/>
        </p:nvSpPr>
        <p:spPr>
          <a:xfrm>
            <a:off x="6072995" y="1104181"/>
            <a:ext cx="4421013" cy="3950897"/>
          </a:xfrm>
          <a:prstGeom prst="wedgeRectCallout">
            <a:avLst>
              <a:gd name="adj1" fmla="val -12190"/>
              <a:gd name="adj2" fmla="val 53786"/>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Complejidad de los Algoritmos</a:t>
            </a:r>
            <a:endParaRPr lang="es-ES" sz="2400" dirty="0">
              <a:latin typeface="Garamond" panose="02020404030301010803" pitchFamily="18" charset="0"/>
            </a:endParaRPr>
          </a:p>
        </p:txBody>
      </p:sp>
      <p:pic>
        <p:nvPicPr>
          <p:cNvPr id="3" name="Imagen 2"/>
          <p:cNvPicPr>
            <a:picLocks noChangeAspect="1"/>
          </p:cNvPicPr>
          <p:nvPr/>
        </p:nvPicPr>
        <p:blipFill>
          <a:blip r:embed="rId5"/>
          <a:stretch>
            <a:fillRect/>
          </a:stretch>
        </p:blipFill>
        <p:spPr>
          <a:xfrm>
            <a:off x="6694259" y="1623297"/>
            <a:ext cx="3272321" cy="3231671"/>
          </a:xfrm>
          <a:prstGeom prst="rect">
            <a:avLst/>
          </a:prstGeom>
        </p:spPr>
      </p:pic>
      <p:sp>
        <p:nvSpPr>
          <p:cNvPr id="4" name="CuadroTexto 3"/>
          <p:cNvSpPr txBox="1"/>
          <p:nvPr/>
        </p:nvSpPr>
        <p:spPr>
          <a:xfrm>
            <a:off x="6156096" y="2656936"/>
            <a:ext cx="207460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Underfitting</a:t>
            </a:r>
            <a:endParaRPr lang="es-ES" sz="2800" b="1" dirty="0">
              <a:latin typeface="Garamond" panose="02020404030301010803" pitchFamily="18" charset="0"/>
            </a:endParaRPr>
          </a:p>
        </p:txBody>
      </p:sp>
      <p:sp>
        <p:nvSpPr>
          <p:cNvPr id="11" name="CuadroTexto 10"/>
          <p:cNvSpPr txBox="1"/>
          <p:nvPr/>
        </p:nvSpPr>
        <p:spPr>
          <a:xfrm>
            <a:off x="8590310" y="3577082"/>
            <a:ext cx="184723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Overfitting</a:t>
            </a:r>
            <a:endParaRPr lang="es-ES" sz="2800" b="1" dirty="0">
              <a:latin typeface="Garamond" panose="02020404030301010803" pitchFamily="18" charset="0"/>
            </a:endParaRPr>
          </a:p>
        </p:txBody>
      </p:sp>
    </p:spTree>
    <p:extLst>
      <p:ext uri="{BB962C8B-B14F-4D97-AF65-F5344CB8AC3E}">
        <p14:creationId xmlns:p14="http://schemas.microsoft.com/office/powerpoint/2010/main" val="1091011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8963785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7" name="Imagen 6"/>
          <p:cNvPicPr>
            <a:picLocks noChangeAspect="1"/>
          </p:cNvPicPr>
          <p:nvPr/>
        </p:nvPicPr>
        <p:blipFill>
          <a:blip r:embed="rId4"/>
          <a:stretch>
            <a:fillRect/>
          </a:stretch>
        </p:blipFill>
        <p:spPr>
          <a:xfrm>
            <a:off x="4493636" y="1759814"/>
            <a:ext cx="2257425" cy="1660123"/>
          </a:xfrm>
          <a:prstGeom prst="rect">
            <a:avLst/>
          </a:prstGeom>
          <a:ln>
            <a:solidFill>
              <a:schemeClr val="tx1"/>
            </a:solidFill>
          </a:ln>
        </p:spPr>
      </p:pic>
      <p:sp>
        <p:nvSpPr>
          <p:cNvPr id="8" name="Llamada rectangular 7"/>
          <p:cNvSpPr/>
          <p:nvPr/>
        </p:nvSpPr>
        <p:spPr>
          <a:xfrm>
            <a:off x="4373592" y="1254535"/>
            <a:ext cx="4692770" cy="3433289"/>
          </a:xfrm>
          <a:prstGeom prst="wedgeRectCallout">
            <a:avLst>
              <a:gd name="adj1" fmla="val -28385"/>
              <a:gd name="adj2" fmla="val 79769"/>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Regularización</a:t>
            </a:r>
            <a:r>
              <a:rPr lang="es-ES" sz="2400" dirty="0" smtClean="0">
                <a:latin typeface="Garamond" panose="02020404030301010803" pitchFamily="18" charset="0"/>
              </a:rPr>
              <a:t>: Reduce </a:t>
            </a:r>
            <a:r>
              <a:rPr lang="es-ES" sz="2400" dirty="0" err="1">
                <a:latin typeface="Garamond" panose="02020404030301010803" pitchFamily="18" charset="0"/>
              </a:rPr>
              <a:t>overfitting</a:t>
            </a:r>
            <a:r>
              <a:rPr lang="es-ES" sz="2400" dirty="0">
                <a:latin typeface="Garamond" panose="02020404030301010803" pitchFamily="18" charset="0"/>
              </a:rPr>
              <a:t> añadiendo un término de complejidad </a:t>
            </a:r>
            <a:r>
              <a:rPr lang="es-ES" sz="2400" dirty="0" smtClean="0">
                <a:latin typeface="Garamond" panose="02020404030301010803" pitchFamily="18" charset="0"/>
              </a:rPr>
              <a:t>a la función de </a:t>
            </a:r>
            <a:r>
              <a:rPr lang="es-ES" sz="2400" dirty="0">
                <a:latin typeface="Garamond" panose="02020404030301010803" pitchFamily="18" charset="0"/>
              </a:rPr>
              <a:t>coste a </a:t>
            </a:r>
            <a:r>
              <a:rPr lang="es-ES" sz="2400" dirty="0" smtClean="0">
                <a:latin typeface="Garamond" panose="02020404030301010803" pitchFamily="18" charset="0"/>
              </a:rPr>
              <a:t>minimizar (Navaja </a:t>
            </a:r>
            <a:r>
              <a:rPr lang="es-ES" sz="2400" dirty="0">
                <a:latin typeface="Garamond" panose="02020404030301010803" pitchFamily="18" charset="0"/>
              </a:rPr>
              <a:t>de </a:t>
            </a:r>
            <a:r>
              <a:rPr lang="es-ES" sz="2400" dirty="0" err="1" smtClean="0">
                <a:latin typeface="Garamond" panose="02020404030301010803" pitchFamily="18" charset="0"/>
              </a:rPr>
              <a:t>Ockam</a:t>
            </a:r>
            <a:r>
              <a:rPr lang="es-ES" sz="2400" dirty="0" smtClean="0">
                <a:latin typeface="Garamond" panose="02020404030301010803" pitchFamily="18" charset="0"/>
              </a:rPr>
              <a:t>).</a:t>
            </a:r>
            <a:endParaRPr lang="es-ES" sz="2400" dirty="0">
              <a:latin typeface="Garamond" panose="02020404030301010803" pitchFamily="18" charset="0"/>
            </a:endParaRPr>
          </a:p>
        </p:txBody>
      </p:sp>
      <p:pic>
        <p:nvPicPr>
          <p:cNvPr id="3" name="Imagen 2"/>
          <p:cNvPicPr>
            <a:picLocks noChangeAspect="1"/>
          </p:cNvPicPr>
          <p:nvPr/>
        </p:nvPicPr>
        <p:blipFill>
          <a:blip r:embed="rId5"/>
          <a:stretch>
            <a:fillRect/>
          </a:stretch>
        </p:blipFill>
        <p:spPr>
          <a:xfrm>
            <a:off x="4829269" y="2847869"/>
            <a:ext cx="3986370" cy="1620688"/>
          </a:xfrm>
          <a:prstGeom prst="rect">
            <a:avLst/>
          </a:prstGeom>
        </p:spPr>
      </p:pic>
    </p:spTree>
    <p:extLst>
      <p:ext uri="{BB962C8B-B14F-4D97-AF65-F5344CB8AC3E}">
        <p14:creationId xmlns:p14="http://schemas.microsoft.com/office/powerpoint/2010/main" val="23532405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972438621"/>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7" name="Imagen 6"/>
          <p:cNvPicPr>
            <a:picLocks noChangeAspect="1"/>
          </p:cNvPicPr>
          <p:nvPr/>
        </p:nvPicPr>
        <p:blipFill>
          <a:blip r:embed="rId4"/>
          <a:stretch>
            <a:fillRect/>
          </a:stretch>
        </p:blipFill>
        <p:spPr>
          <a:xfrm>
            <a:off x="4493636" y="1759814"/>
            <a:ext cx="2257425" cy="1660123"/>
          </a:xfrm>
          <a:prstGeom prst="rect">
            <a:avLst/>
          </a:prstGeom>
          <a:ln>
            <a:solidFill>
              <a:schemeClr val="tx1"/>
            </a:solidFill>
          </a:ln>
        </p:spPr>
      </p:pic>
      <p:sp>
        <p:nvSpPr>
          <p:cNvPr id="8" name="Llamada rectangular 7"/>
          <p:cNvSpPr/>
          <p:nvPr/>
        </p:nvSpPr>
        <p:spPr>
          <a:xfrm>
            <a:off x="4865298" y="5391509"/>
            <a:ext cx="5520906" cy="564398"/>
          </a:xfrm>
          <a:prstGeom prst="wedgeRectCallout">
            <a:avLst>
              <a:gd name="adj1" fmla="val -19791"/>
              <a:gd name="adj2" fmla="val 102695"/>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Métodos Avanzados: </a:t>
            </a:r>
            <a:r>
              <a:rPr lang="es-ES" sz="2400" dirty="0" smtClean="0">
                <a:latin typeface="Garamond" panose="02020404030301010803" pitchFamily="18" charset="0"/>
              </a:rPr>
              <a:t>Se estudiarán aparte</a:t>
            </a:r>
            <a:endParaRPr lang="es-ES" sz="2400" dirty="0">
              <a:latin typeface="Garamond" panose="02020404030301010803" pitchFamily="18" charset="0"/>
            </a:endParaRPr>
          </a:p>
        </p:txBody>
      </p:sp>
    </p:spTree>
    <p:extLst>
      <p:ext uri="{BB962C8B-B14F-4D97-AF65-F5344CB8AC3E}">
        <p14:creationId xmlns:p14="http://schemas.microsoft.com/office/powerpoint/2010/main" val="10259775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Pero no olvides que…</a:t>
            </a:r>
            <a:endParaRPr lang="es-ES" dirty="0"/>
          </a:p>
        </p:txBody>
      </p:sp>
      <p:sp>
        <p:nvSpPr>
          <p:cNvPr id="3" name="Marcador de contenido 2"/>
          <p:cNvSpPr>
            <a:spLocks noGrp="1"/>
          </p:cNvSpPr>
          <p:nvPr>
            <p:ph idx="1"/>
          </p:nvPr>
        </p:nvSpPr>
        <p:spPr>
          <a:xfrm>
            <a:off x="838200" y="1825625"/>
            <a:ext cx="10515600" cy="572518"/>
          </a:xfrm>
        </p:spPr>
        <p:txBody>
          <a:bodyPr/>
          <a:lstStyle/>
          <a:p>
            <a:pPr marL="0" indent="0">
              <a:buNone/>
            </a:pPr>
            <a:r>
              <a:rPr lang="es-ES" dirty="0" smtClean="0"/>
              <a:t>Así es como suele funcionar el tiempo empleado en mejorar tu modelo:</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2767012" y="2533080"/>
            <a:ext cx="6657975" cy="2962275"/>
          </a:xfrm>
          <a:prstGeom prst="rect">
            <a:avLst/>
          </a:prstGeom>
        </p:spPr>
      </p:pic>
      <p:sp>
        <p:nvSpPr>
          <p:cNvPr id="6" name="Marcador de contenido 2"/>
          <p:cNvSpPr txBox="1">
            <a:spLocks/>
          </p:cNvSpPr>
          <p:nvPr/>
        </p:nvSpPr>
        <p:spPr>
          <a:xfrm>
            <a:off x="921596" y="5630292"/>
            <a:ext cx="10515600" cy="572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smtClean="0"/>
              <a:t>Así que cuando no merezca la pena el esfuerzo, detente…</a:t>
            </a:r>
            <a:endParaRPr lang="es-ES" dirty="0"/>
          </a:p>
        </p:txBody>
      </p:sp>
      <p:sp>
        <p:nvSpPr>
          <p:cNvPr id="5" name="CuadroTexto 4"/>
          <p:cNvSpPr txBox="1"/>
          <p:nvPr/>
        </p:nvSpPr>
        <p:spPr>
          <a:xfrm flipH="1">
            <a:off x="5264700" y="4014217"/>
            <a:ext cx="2507700" cy="369332"/>
          </a:xfrm>
          <a:prstGeom prst="rect">
            <a:avLst/>
          </a:prstGeom>
          <a:noFill/>
        </p:spPr>
        <p:txBody>
          <a:bodyPr wrap="square" rtlCol="0">
            <a:spAutoFit/>
          </a:bodyPr>
          <a:lstStyle/>
          <a:p>
            <a:r>
              <a:rPr lang="es-ES" dirty="0" smtClean="0">
                <a:latin typeface="Garamond" panose="02020404030301010803" pitchFamily="18" charset="0"/>
              </a:rPr>
              <a:t>Similar a la ley de </a:t>
            </a:r>
            <a:r>
              <a:rPr lang="es-ES" dirty="0">
                <a:latin typeface="Garamond" panose="02020404030301010803" pitchFamily="18" charset="0"/>
              </a:rPr>
              <a:t>P</a:t>
            </a:r>
            <a:r>
              <a:rPr lang="es-ES" dirty="0" smtClean="0">
                <a:latin typeface="Garamond" panose="02020404030301010803" pitchFamily="18" charset="0"/>
              </a:rPr>
              <a:t>areto</a:t>
            </a:r>
            <a:endParaRPr lang="es-ES" dirty="0">
              <a:latin typeface="Garamond" panose="02020404030301010803" pitchFamily="18" charset="0"/>
            </a:endParaRPr>
          </a:p>
        </p:txBody>
      </p:sp>
    </p:spTree>
    <p:extLst>
      <p:ext uri="{BB962C8B-B14F-4D97-AF65-F5344CB8AC3E}">
        <p14:creationId xmlns:p14="http://schemas.microsoft.com/office/powerpoint/2010/main" val="3976972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Recuerda la Metodología</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dirty="0" smtClean="0"/>
              <a:t>Hay 5 pasos básicos para construir un modelo ML:</a:t>
            </a:r>
            <a:endParaRPr lang="es-ES" dirty="0"/>
          </a:p>
        </p:txBody>
      </p:sp>
      <p:graphicFrame>
        <p:nvGraphicFramePr>
          <p:cNvPr id="5" name="4 Diagrama"/>
          <p:cNvGraphicFramePr/>
          <p:nvPr>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11 Diagrama"/>
          <p:cNvGraphicFramePr/>
          <p:nvPr>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pic>
        <p:nvPicPr>
          <p:cNvPr id="2050" name="Picture 2" descr="Imagen relacionada"/>
          <p:cNvPicPr>
            <a:picLocks noChangeAspect="1" noChangeArrowheads="1"/>
          </p:cNvPicPr>
          <p:nvPr/>
        </p:nvPicPr>
        <p:blipFill>
          <a:blip r:embed="rId1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859327" y="3531396"/>
            <a:ext cx="3218138" cy="32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Graphic spid="7" grpId="0">
        <p:bldAsOne/>
      </p:bldGraphic>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itchFamily="18" charset="0"/>
              </a:rPr>
              <a:t>Objetivos de la creación </a:t>
            </a:r>
            <a:r>
              <a:rPr lang="es-ES" smtClean="0">
                <a:latin typeface="Garamond" pitchFamily="18" charset="0"/>
              </a:rPr>
              <a:t>de modelos ML</a:t>
            </a:r>
            <a:endParaRPr lang="es-ES" dirty="0">
              <a:latin typeface="Garamond" pitchFamily="18" charset="0"/>
            </a:endParaRPr>
          </a:p>
        </p:txBody>
      </p:sp>
      <p:sp>
        <p:nvSpPr>
          <p:cNvPr id="3" name="Marcador de contenido 2"/>
          <p:cNvSpPr>
            <a:spLocks noGrp="1"/>
          </p:cNvSpPr>
          <p:nvPr>
            <p:ph idx="1"/>
          </p:nvPr>
        </p:nvSpPr>
        <p:spPr>
          <a:xfrm>
            <a:off x="838200" y="1825625"/>
            <a:ext cx="10515600" cy="1857854"/>
          </a:xfrm>
        </p:spPr>
        <p:txBody>
          <a:bodyPr/>
          <a:lstStyle/>
          <a:p>
            <a:r>
              <a:rPr lang="es-ES" dirty="0" smtClean="0">
                <a:latin typeface="Garamond" pitchFamily="18" charset="0"/>
              </a:rPr>
              <a:t>Determinar la </a:t>
            </a:r>
            <a:r>
              <a:rPr lang="es-ES" b="1" dirty="0" smtClean="0">
                <a:latin typeface="Garamond" pitchFamily="18" charset="0"/>
              </a:rPr>
              <a:t>estructura óptima</a:t>
            </a:r>
            <a:r>
              <a:rPr lang="es-ES" dirty="0" smtClean="0">
                <a:latin typeface="Garamond" pitchFamily="18" charset="0"/>
              </a:rPr>
              <a:t> en un conjunto de datos para conseguir realizar una </a:t>
            </a:r>
            <a:r>
              <a:rPr lang="es-ES" b="1" dirty="0" smtClean="0">
                <a:latin typeface="Garamond" pitchFamily="18" charset="0"/>
              </a:rPr>
              <a:t>tarea concreta</a:t>
            </a:r>
            <a:r>
              <a:rPr lang="es-ES" dirty="0" smtClean="0">
                <a:latin typeface="Garamond" pitchFamily="18" charset="0"/>
              </a:rPr>
              <a:t>.</a:t>
            </a:r>
          </a:p>
          <a:p>
            <a:r>
              <a:rPr lang="es-ES" dirty="0" smtClean="0">
                <a:latin typeface="Garamond" pitchFamily="18" charset="0"/>
              </a:rPr>
              <a:t>Se obtiene aplicando </a:t>
            </a:r>
            <a:r>
              <a:rPr lang="es-ES" b="1" dirty="0" smtClean="0">
                <a:latin typeface="Garamond" pitchFamily="18" charset="0"/>
              </a:rPr>
              <a:t>algoritmos de aprendizaje</a:t>
            </a:r>
            <a:r>
              <a:rPr lang="es-ES" dirty="0" smtClean="0">
                <a:latin typeface="Garamond" pitchFamily="18" charset="0"/>
              </a:rPr>
              <a:t> sobre conjuntos de </a:t>
            </a:r>
            <a:r>
              <a:rPr lang="es-ES" b="1" dirty="0" smtClean="0">
                <a:latin typeface="Garamond" pitchFamily="18" charset="0"/>
              </a:rPr>
              <a:t>datos de entrenamiento</a:t>
            </a:r>
            <a:r>
              <a:rPr lang="es-ES" dirty="0" smtClean="0">
                <a:latin typeface="Garamond" pitchFamily="18" charset="0"/>
              </a:rPr>
              <a:t>.</a:t>
            </a:r>
            <a:endParaRPr lang="es-ES" dirty="0">
              <a:latin typeface="Garamond" pitchFamily="18" charset="0"/>
            </a:endParaRPr>
          </a:p>
        </p:txBody>
      </p:sp>
      <p:grpSp>
        <p:nvGrpSpPr>
          <p:cNvPr id="8" name="7 Grupo"/>
          <p:cNvGrpSpPr/>
          <p:nvPr/>
        </p:nvGrpSpPr>
        <p:grpSpPr>
          <a:xfrm>
            <a:off x="751113" y="3851073"/>
            <a:ext cx="10167938" cy="2107878"/>
            <a:chOff x="751113" y="3851073"/>
            <a:chExt cx="10167938" cy="2107878"/>
          </a:xfrm>
        </p:grpSpPr>
        <p:pic>
          <p:nvPicPr>
            <p:cNvPr id="4" name="Imagen 3"/>
            <p:cNvPicPr>
              <a:picLocks noChangeAspect="1"/>
            </p:cNvPicPr>
            <p:nvPr/>
          </p:nvPicPr>
          <p:blipFill>
            <a:blip r:embed="rId2" cstate="print"/>
            <a:srcRect b="30586"/>
            <a:stretch>
              <a:fillRect/>
            </a:stretch>
          </p:blipFill>
          <p:spPr>
            <a:xfrm>
              <a:off x="751113" y="3851073"/>
              <a:ext cx="10167938" cy="1657098"/>
            </a:xfrm>
            <a:prstGeom prst="rect">
              <a:avLst/>
            </a:prstGeom>
          </p:spPr>
        </p:pic>
        <p:sp>
          <p:nvSpPr>
            <p:cNvPr id="5" name="4 CuadroTexto"/>
            <p:cNvSpPr txBox="1"/>
            <p:nvPr/>
          </p:nvSpPr>
          <p:spPr>
            <a:xfrm>
              <a:off x="968825" y="5497286"/>
              <a:ext cx="920958" cy="461665"/>
            </a:xfrm>
            <a:prstGeom prst="rect">
              <a:avLst/>
            </a:prstGeom>
            <a:noFill/>
          </p:spPr>
          <p:txBody>
            <a:bodyPr wrap="none" rtlCol="0">
              <a:spAutoFit/>
            </a:bodyPr>
            <a:lstStyle/>
            <a:p>
              <a:r>
                <a:rPr lang="es-ES" sz="2400" b="1" dirty="0" smtClean="0"/>
                <a:t>Datos</a:t>
              </a:r>
              <a:endParaRPr lang="es-ES" sz="2400" b="1" dirty="0"/>
            </a:p>
          </p:txBody>
        </p:sp>
        <p:sp>
          <p:nvSpPr>
            <p:cNvPr id="6" name="5 CuadroTexto"/>
            <p:cNvSpPr txBox="1"/>
            <p:nvPr/>
          </p:nvSpPr>
          <p:spPr>
            <a:xfrm>
              <a:off x="5116282" y="5497286"/>
              <a:ext cx="1460849" cy="461665"/>
            </a:xfrm>
            <a:prstGeom prst="rect">
              <a:avLst/>
            </a:prstGeom>
            <a:noFill/>
          </p:spPr>
          <p:txBody>
            <a:bodyPr wrap="none" rtlCol="0">
              <a:spAutoFit/>
            </a:bodyPr>
            <a:lstStyle/>
            <a:p>
              <a:r>
                <a:rPr lang="es-ES" sz="2400" b="1" dirty="0" smtClean="0"/>
                <a:t>Algoritmo</a:t>
              </a:r>
              <a:endParaRPr lang="es-ES" sz="2400" b="1" dirty="0"/>
            </a:p>
          </p:txBody>
        </p:sp>
        <p:sp>
          <p:nvSpPr>
            <p:cNvPr id="7" name="6 CuadroTexto"/>
            <p:cNvSpPr txBox="1"/>
            <p:nvPr/>
          </p:nvSpPr>
          <p:spPr>
            <a:xfrm>
              <a:off x="9590310" y="5497286"/>
              <a:ext cx="1180131" cy="461665"/>
            </a:xfrm>
            <a:prstGeom prst="rect">
              <a:avLst/>
            </a:prstGeom>
            <a:noFill/>
          </p:spPr>
          <p:txBody>
            <a:bodyPr wrap="none" rtlCol="0">
              <a:spAutoFit/>
            </a:bodyPr>
            <a:lstStyle/>
            <a:p>
              <a:r>
                <a:rPr lang="es-ES" sz="2400" b="1" dirty="0" smtClean="0"/>
                <a:t>Modelo</a:t>
              </a:r>
              <a:endParaRPr lang="es-ES" sz="2400" b="1" dirty="0"/>
            </a:p>
          </p:txBody>
        </p:sp>
      </p:grpSp>
    </p:spTree>
    <p:extLst>
      <p:ext uri="{BB962C8B-B14F-4D97-AF65-F5344CB8AC3E}">
        <p14:creationId xmlns:p14="http://schemas.microsoft.com/office/powerpoint/2010/main" val="1321465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por pasos</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smtClean="0"/>
              <a:t>Hay 5 pasos básicos para construir un modelo ML:</a:t>
            </a:r>
            <a:endParaRPr lang="es-ES" dirty="0"/>
          </a:p>
        </p:txBody>
      </p:sp>
      <p:graphicFrame>
        <p:nvGraphicFramePr>
          <p:cNvPr id="5" name="4 Diagrama"/>
          <p:cNvGraphicFramePr/>
          <p:nvPr>
            <p:extLst>
              <p:ext uri="{D42A27DB-BD31-4B8C-83A1-F6EECF244321}">
                <p14:modId xmlns:p14="http://schemas.microsoft.com/office/powerpoint/2010/main" val="2645569436"/>
              </p:ext>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p:cNvSpPr txBox="1">
            <a:spLocks/>
          </p:cNvSpPr>
          <p:nvPr/>
        </p:nvSpPr>
        <p:spPr>
          <a:xfrm>
            <a:off x="659922" y="5732639"/>
            <a:ext cx="10874829" cy="1119102"/>
          </a:xfrm>
          <a:prstGeom prst="rect">
            <a:avLst/>
          </a:prstGeom>
        </p:spPr>
        <p:txBody>
          <a:bodyPr vert="horz" lIns="91440" tIns="45720" rIns="91440" bIns="45720" rtlCol="0">
            <a:normAutofit/>
          </a:body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Aunque es un proceso altamente iterativo, que debe repetirse hasta encontrar resultados satisfactorios…</a:t>
            </a:r>
            <a:endParaRPr kumimoji="0" lang="es-ES" sz="28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graphicFrame>
        <p:nvGraphicFramePr>
          <p:cNvPr id="7" name="11 Diagrama"/>
          <p:cNvGraphicFramePr/>
          <p:nvPr>
            <p:extLst>
              <p:ext uri="{D42A27DB-BD31-4B8C-83A1-F6EECF244321}">
                <p14:modId xmlns:p14="http://schemas.microsoft.com/office/powerpoint/2010/main" val="2969774165"/>
              </p:ext>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3410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P spid="6" grpId="0"/>
      <p:bldGraphic spid="7" grpId="0">
        <p:bldAsOne/>
      </p:bldGraphic>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386751419"/>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071821477"/>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1730829"/>
            <a:ext cx="11081657" cy="49856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TM04033929[[fn=Pizarra]]</Template>
  <TotalTime>1395</TotalTime>
  <Words>2425</Words>
  <Application>Microsoft Office PowerPoint</Application>
  <PresentationFormat>Panorámica</PresentationFormat>
  <Paragraphs>447</Paragraphs>
  <Slides>54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54</vt:i4>
      </vt:variant>
    </vt:vector>
  </HeadingPairs>
  <TitlesOfParts>
    <vt:vector size="59" baseType="lpstr">
      <vt:lpstr>Arial</vt:lpstr>
      <vt:lpstr>Calibri</vt:lpstr>
      <vt:lpstr>Garamond</vt:lpstr>
      <vt:lpstr>Symbol</vt:lpstr>
      <vt:lpstr>Tema de Office</vt:lpstr>
      <vt:lpstr>Construyendo un Modelo ML … paso a paso</vt:lpstr>
      <vt:lpstr>Guion de la clase</vt:lpstr>
      <vt:lpstr>Sobrevolando Orange</vt:lpstr>
      <vt:lpstr>Orange: Canvas</vt:lpstr>
      <vt:lpstr>Orange: Widgets</vt:lpstr>
      <vt:lpstr>Objetivos de la creación de modelos ML</vt:lpstr>
      <vt:lpstr>Metodología por pasos</vt:lpstr>
      <vt:lpstr>Presentación de PowerPoint</vt:lpstr>
      <vt:lpstr>Presentación de PowerPoint</vt:lpstr>
      <vt:lpstr>Preparación de Datos</vt:lpstr>
      <vt:lpstr>Obtención</vt:lpstr>
      <vt:lpstr>Limpieza</vt:lpstr>
      <vt:lpstr>Formateado</vt:lpstr>
      <vt:lpstr>Presentación de PowerPoint</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Presentación de PowerPoint</vt:lpstr>
      <vt:lpstr>Modelado</vt:lpstr>
      <vt:lpstr>Modelado</vt:lpstr>
      <vt:lpstr>Modelado</vt:lpstr>
      <vt:lpstr>Presentación de PowerPoint</vt:lpstr>
      <vt:lpstr>Modelado</vt:lpstr>
      <vt:lpstr>Modelado</vt:lpstr>
      <vt:lpstr>Presentación de PowerPoint</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Presentación de PowerPoint</vt:lpstr>
      <vt:lpstr>¿Porqué puede funcionar mal un modelo?</vt:lpstr>
      <vt:lpstr>¿Porqué puede funcionar mal un modelo?</vt:lpstr>
      <vt:lpstr>¿Cómo se soluciona?</vt:lpstr>
      <vt:lpstr>¿Cómo se soluciona?</vt:lpstr>
      <vt:lpstr>¿Cómo se soluciona?</vt:lpstr>
      <vt:lpstr>¿Cómo se soluciona?</vt:lpstr>
      <vt:lpstr>¿Cómo se soluciona?</vt:lpstr>
      <vt:lpstr>¿Cómo se soluciona?</vt:lpstr>
      <vt:lpstr>¿Cómo se soluciona?</vt:lpstr>
      <vt:lpstr>¿Cómo se soluciona?</vt:lpstr>
      <vt:lpstr>Pero no olvides que…</vt:lpstr>
      <vt:lpstr>Recuerda la Metodología</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un Modelo ML</dc:title>
  <dc:creator>Fernando Sancho Caparrini</dc:creator>
  <cp:lastModifiedBy>Fernando Sancho Caparrini</cp:lastModifiedBy>
  <cp:revision>81</cp:revision>
  <dcterms:created xsi:type="dcterms:W3CDTF">2018-06-14T20:27:48Z</dcterms:created>
  <dcterms:modified xsi:type="dcterms:W3CDTF">2018-06-22T21:09:06Z</dcterms:modified>
</cp:coreProperties>
</file>